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4" r:id="rId1"/>
    <p:sldMasterId id="2147483667" r:id="rId2"/>
  </p:sldMasterIdLst>
  <p:notesMasterIdLst>
    <p:notesMasterId r:id="rId18"/>
  </p:notesMasterIdLst>
  <p:handoutMasterIdLst>
    <p:handoutMasterId r:id="rId19"/>
  </p:handoutMasterIdLst>
  <p:sldIdLst>
    <p:sldId id="385" r:id="rId3"/>
    <p:sldId id="435" r:id="rId4"/>
    <p:sldId id="322" r:id="rId5"/>
    <p:sldId id="454" r:id="rId6"/>
    <p:sldId id="465" r:id="rId7"/>
    <p:sldId id="463" r:id="rId8"/>
    <p:sldId id="437" r:id="rId9"/>
    <p:sldId id="464" r:id="rId10"/>
    <p:sldId id="256" r:id="rId11"/>
    <p:sldId id="466" r:id="rId12"/>
    <p:sldId id="438" r:id="rId13"/>
    <p:sldId id="457" r:id="rId14"/>
    <p:sldId id="321" r:id="rId15"/>
    <p:sldId id="467" r:id="rId16"/>
    <p:sldId id="455" r:id="rId17"/>
  </p:sldIdLst>
  <p:sldSz cx="9144000" cy="5143500" type="screen16x9"/>
  <p:notesSz cx="6799263" cy="9929813"/>
  <p:embeddedFontLst>
    <p:embeddedFont>
      <p:font typeface="等线 Light" panose="02010600030101010101" pitchFamily="2" charset="-122"/>
      <p:regular r:id="rId20"/>
    </p:embeddedFont>
    <p:embeddedFont>
      <p:font typeface="Impact" panose="020B0806030902050204" pitchFamily="34" charset="0"/>
      <p:regular r:id="rId21"/>
    </p:embeddedFont>
    <p:embeddedFont>
      <p:font typeface="微软雅黑" panose="020B0503020204020204" pitchFamily="34" charset="-122"/>
      <p:regular r:id="rId22"/>
      <p:bold r:id="rId23"/>
    </p:embeddedFont>
    <p:embeddedFont>
      <p:font typeface="等线" panose="02010600030101010101" pitchFamily="2" charset="-122"/>
      <p:regular r:id="rId24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</p:embeddedFontLst>
  <p:custDataLst>
    <p:tags r:id="rId3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75">
          <p15:clr>
            <a:srgbClr val="A4A3A4"/>
          </p15:clr>
        </p15:guide>
        <p15:guide id="2" pos="576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19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IC" initials="U" lastIdx="8" clrIdx="0">
    <p:extLst>
      <p:ext uri="{19B8F6BF-5375-455C-9EA6-DF929625EA0E}">
        <p15:presenceInfo xmlns:p15="http://schemas.microsoft.com/office/powerpoint/2012/main" userId="UI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5981"/>
    <a:srgbClr val="A4BBC9"/>
    <a:srgbClr val="525962"/>
    <a:srgbClr val="176588"/>
    <a:srgbClr val="36C088"/>
    <a:srgbClr val="A6937B"/>
    <a:srgbClr val="1F4E79"/>
    <a:srgbClr val="F0F3F5"/>
    <a:srgbClr val="6B90A7"/>
    <a:srgbClr val="F6F0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 autoAdjust="0"/>
  </p:normalViewPr>
  <p:slideViewPr>
    <p:cSldViewPr>
      <p:cViewPr varScale="1">
        <p:scale>
          <a:sx n="102" d="100"/>
          <a:sy n="102" d="100"/>
        </p:scale>
        <p:origin x="690" y="108"/>
      </p:cViewPr>
      <p:guideLst>
        <p:guide orient="horz" pos="1575"/>
        <p:guide pos="576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3128"/>
        <p:guide pos="211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tags" Target="tags/tag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B73EA-EE91-4E33-A9C1-8BF5DD7139A2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2B679-AE23-4750-8FB0-6513430B89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3768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32238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995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825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2845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102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altLang="zh-CN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6135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8557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09901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967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fade/>
      </p:transition>
    </mc:Choice>
    <mc:Fallback xmlns="">
      <p:transition spd="slow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263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fade/>
      </p:transition>
    </mc:Choice>
    <mc:Fallback xmlns="">
      <p:transition spd="slow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484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fade/>
      </p:transition>
    </mc:Choice>
    <mc:Fallback xmlns="">
      <p:transition spd="slow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533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fade/>
      </p:transition>
    </mc:Choice>
    <mc:Fallback xmlns="">
      <p:transition spd="slow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71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fade/>
      </p:transition>
    </mc:Choice>
    <mc:Fallback xmlns="">
      <p:transition spd="slow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313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fade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6260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6307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2939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7506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7463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4827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237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zh-CN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278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4957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49" r:id="rId13"/>
    <p:sldLayoutId id="2147483651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6065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fade/>
      </p:transition>
    </mc:Choice>
    <mc:Fallback xmlns="">
      <p:transition spd="slow" advTm="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sosceles Triangle 15"/>
          <p:cNvSpPr/>
          <p:nvPr/>
        </p:nvSpPr>
        <p:spPr>
          <a:xfrm>
            <a:off x="0" y="5730"/>
            <a:ext cx="9144000" cy="5137770"/>
          </a:xfrm>
          <a:prstGeom prst="triangle">
            <a:avLst>
              <a:gd name="adj" fmla="val 0"/>
            </a:avLst>
          </a:prstGeom>
          <a:blipFill dpi="0" rotWithShape="1">
            <a:blip r:embed="rId3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Isosceles Triangle 14"/>
          <p:cNvSpPr/>
          <p:nvPr/>
        </p:nvSpPr>
        <p:spPr>
          <a:xfrm>
            <a:off x="0" y="12390"/>
            <a:ext cx="9144000" cy="5137770"/>
          </a:xfrm>
          <a:prstGeom prst="triangle">
            <a:avLst>
              <a:gd name="adj" fmla="val 100000"/>
            </a:avLst>
          </a:prstGeom>
          <a:blipFill dpi="0" rotWithShape="1">
            <a:blip r:embed="rId3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789136" y="1781073"/>
            <a:ext cx="7565728" cy="1145467"/>
            <a:chOff x="1007604" y="1570299"/>
            <a:chExt cx="7565728" cy="1145467"/>
          </a:xfrm>
        </p:grpSpPr>
        <p:sp>
          <p:nvSpPr>
            <p:cNvPr id="21" name="Round Diagonal Corner Rectangle 20"/>
            <p:cNvSpPr/>
            <p:nvPr/>
          </p:nvSpPr>
          <p:spPr>
            <a:xfrm>
              <a:off x="1007604" y="1570299"/>
              <a:ext cx="7565728" cy="1145467"/>
            </a:xfrm>
            <a:prstGeom prst="round2Diag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1DAB93">
                    <a:lumMod val="50000"/>
                    <a:lumOff val="50000"/>
                    <a:alpha val="70000"/>
                  </a:srgbClr>
                </a:gs>
                <a:gs pos="100000">
                  <a:srgbClr val="115981">
                    <a:alpha val="70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262301" y="1788609"/>
              <a:ext cx="46989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algn="ctr"/>
              <a:r>
                <a:rPr lang="en-US" altLang="zh-CN" sz="3600" b="1" dirty="0" err="1">
                  <a:solidFill>
                    <a:srgbClr val="11598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Programme</a:t>
              </a:r>
              <a:r>
                <a:rPr lang="en-US" altLang="zh-CN" sz="3600" b="1" dirty="0">
                  <a:solidFill>
                    <a:srgbClr val="11598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Transfer</a:t>
              </a:r>
              <a:endParaRPr lang="en-US" sz="3600" b="1" dirty="0">
                <a:solidFill>
                  <a:srgbClr val="1159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6767736" y="4572045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>
                <a:solidFill>
                  <a:srgbClr val="DFC0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By Academic Registry</a:t>
            </a:r>
          </a:p>
          <a:p>
            <a:pPr algn="r"/>
            <a:r>
              <a:rPr lang="en-US" sz="1600" b="1" dirty="0" smtClean="0">
                <a:solidFill>
                  <a:srgbClr val="DFC0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24 O</a:t>
            </a:r>
            <a:r>
              <a:rPr lang="en-US" altLang="zh-CN" sz="1600" b="1" dirty="0" smtClean="0">
                <a:solidFill>
                  <a:srgbClr val="DFC0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ct</a:t>
            </a:r>
            <a:r>
              <a:rPr lang="en-US" sz="1600" b="1" dirty="0" smtClean="0">
                <a:solidFill>
                  <a:srgbClr val="DFC0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2023</a:t>
            </a:r>
            <a:endParaRPr lang="en-US" sz="1600" b="1" dirty="0">
              <a:solidFill>
                <a:srgbClr val="DFC09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对象 2">
            <a:extLst>
              <a:ext uri="{FF2B5EF4-FFF2-40B4-BE49-F238E27FC236}">
                <a16:creationId xmlns:a16="http://schemas.microsoft.com/office/drawing/2014/main" id="{AA2D36CC-7E1B-447B-82F7-48566C48ED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6675959"/>
              </p:ext>
            </p:extLst>
          </p:nvPr>
        </p:nvGraphicFramePr>
        <p:xfrm>
          <a:off x="4860032" y="555526"/>
          <a:ext cx="3209466" cy="4536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" name="Acrobat Document" r:id="rId5" imgW="5667198" imgH="8010306" progId="Acrobat.Document.DC">
                  <p:embed/>
                </p:oleObj>
              </mc:Choice>
              <mc:Fallback>
                <p:oleObj name="Acrobat Document" r:id="rId5" imgW="5667198" imgH="8010306" progId="Acrobat.Document.DC">
                  <p:embed/>
                  <p:pic>
                    <p:nvPicPr>
                      <p:cNvPr id="3" name="对象 2">
                        <a:extLst>
                          <a:ext uri="{FF2B5EF4-FFF2-40B4-BE49-F238E27FC236}">
                            <a16:creationId xmlns:a16="http://schemas.microsoft.com/office/drawing/2014/main" id="{AA2D36CC-7E1B-447B-82F7-48566C48ED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60032" y="555526"/>
                        <a:ext cx="3209466" cy="45365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对象 1">
            <a:extLst>
              <a:ext uri="{FF2B5EF4-FFF2-40B4-BE49-F238E27FC236}">
                <a16:creationId xmlns:a16="http://schemas.microsoft.com/office/drawing/2014/main" id="{2BB3759F-15CC-4D08-A3A9-EC7614C5E6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2602032"/>
              </p:ext>
            </p:extLst>
          </p:nvPr>
        </p:nvGraphicFramePr>
        <p:xfrm>
          <a:off x="899592" y="555526"/>
          <a:ext cx="3205992" cy="4536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1" name="Acrobat Document" r:id="rId7" imgW="5667198" imgH="8020037" progId="Acrobat.Document.DC">
                  <p:embed/>
                </p:oleObj>
              </mc:Choice>
              <mc:Fallback>
                <p:oleObj name="Acrobat Document" r:id="rId7" imgW="5667198" imgH="8020037" progId="Acrobat.Document.DC">
                  <p:embed/>
                  <p:pic>
                    <p:nvPicPr>
                      <p:cNvPr id="2" name="对象 1">
                        <a:extLst>
                          <a:ext uri="{FF2B5EF4-FFF2-40B4-BE49-F238E27FC236}">
                            <a16:creationId xmlns:a16="http://schemas.microsoft.com/office/drawing/2014/main" id="{2BB3759F-15CC-4D08-A3A9-EC7614C5E6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99592" y="555526"/>
                        <a:ext cx="3205992" cy="45365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2339752" y="-29249"/>
            <a:ext cx="4731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zh-CN" sz="3100" b="1" dirty="0">
                <a:solidFill>
                  <a:srgbClr val="115981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Transcript </a:t>
            </a:r>
            <a:r>
              <a:rPr lang="en-US" altLang="zh-CN" sz="3100" b="1" dirty="0" smtClean="0">
                <a:solidFill>
                  <a:srgbClr val="115981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for example</a:t>
            </a:r>
            <a:endParaRPr lang="en-US" altLang="zh-CN" sz="3100" b="1" dirty="0">
              <a:solidFill>
                <a:srgbClr val="115981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4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lowchart: Manual Input 32"/>
          <p:cNvSpPr/>
          <p:nvPr/>
        </p:nvSpPr>
        <p:spPr>
          <a:xfrm rot="16200000" flipH="1">
            <a:off x="5142175" y="1262982"/>
            <a:ext cx="5184576" cy="2592288"/>
          </a:xfrm>
          <a:prstGeom prst="flowChartManualInpu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lowchart: Manual Input 31"/>
          <p:cNvSpPr/>
          <p:nvPr/>
        </p:nvSpPr>
        <p:spPr>
          <a:xfrm rot="5400000">
            <a:off x="-1155622" y="1242931"/>
            <a:ext cx="5171610" cy="2645359"/>
          </a:xfrm>
          <a:prstGeom prst="flowChartManualInpu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11"/>
          <p:cNvGrpSpPr/>
          <p:nvPr/>
        </p:nvGrpSpPr>
        <p:grpSpPr>
          <a:xfrm>
            <a:off x="2785668" y="1334586"/>
            <a:ext cx="3370466" cy="3365930"/>
            <a:chOff x="4257353" y="1369605"/>
            <a:chExt cx="4493951" cy="4899626"/>
          </a:xfrm>
        </p:grpSpPr>
        <p:grpSp>
          <p:nvGrpSpPr>
            <p:cNvPr id="42" name="Group 157"/>
            <p:cNvGrpSpPr/>
            <p:nvPr/>
          </p:nvGrpSpPr>
          <p:grpSpPr>
            <a:xfrm>
              <a:off x="6412595" y="1369605"/>
              <a:ext cx="597217" cy="489415"/>
              <a:chOff x="-5699423" y="518016"/>
              <a:chExt cx="944377" cy="620275"/>
            </a:xfrm>
          </p:grpSpPr>
          <p:sp>
            <p:nvSpPr>
              <p:cNvPr id="46" name="Rectangle: Rounded Corners 158"/>
              <p:cNvSpPr/>
              <p:nvPr/>
            </p:nvSpPr>
            <p:spPr>
              <a:xfrm>
                <a:off x="-5593246" y="528690"/>
                <a:ext cx="838200" cy="609601"/>
              </a:xfrm>
              <a:prstGeom prst="roundRect">
                <a:avLst/>
              </a:prstGeom>
              <a:solidFill>
                <a:srgbClr val="1DAB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Rectangle: Rounded Corners 159"/>
              <p:cNvSpPr/>
              <p:nvPr/>
            </p:nvSpPr>
            <p:spPr>
              <a:xfrm>
                <a:off x="-5699423" y="518016"/>
                <a:ext cx="838200" cy="609599"/>
              </a:xfrm>
              <a:prstGeom prst="roundRect">
                <a:avLst/>
              </a:prstGeom>
              <a:solidFill>
                <a:srgbClr val="1159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>
                <a:normAutofit fontScale="92500" lnSpcReduction="10000"/>
              </a:bodyPr>
              <a:lstStyle/>
              <a:p>
                <a:pPr algn="ctr"/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01</a:t>
                </a:r>
              </a:p>
            </p:txBody>
          </p:sp>
        </p:grpSp>
        <p:sp>
          <p:nvSpPr>
            <p:cNvPr id="44" name="TextBox 106"/>
            <p:cNvSpPr txBox="1"/>
            <p:nvPr/>
          </p:nvSpPr>
          <p:spPr bwMode="auto">
            <a:xfrm>
              <a:off x="4257353" y="5547064"/>
              <a:ext cx="4493951" cy="722167"/>
            </a:xfrm>
            <a:prstGeom prst="rect">
              <a:avLst/>
            </a:prstGeom>
            <a:noFill/>
          </p:spPr>
          <p:txBody>
            <a:bodyPr wrap="none" lIns="0" tIns="0" rIns="432000" bIns="0" anchor="ctr" anchorCtr="0">
              <a:noAutofit/>
            </a:bodyPr>
            <a:lstStyle/>
            <a:p>
              <a:pPr algn="r"/>
              <a:r>
                <a:rPr lang="en-US" altLang="zh-CN" sz="2000" b="1" u="sng" dirty="0">
                  <a:solidFill>
                    <a:srgbClr val="11598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Concessional Year</a:t>
              </a:r>
            </a:p>
          </p:txBody>
        </p:sp>
      </p:grpSp>
      <p:sp>
        <p:nvSpPr>
          <p:cNvPr id="18" name="Flowchart: Manual Input 17"/>
          <p:cNvSpPr/>
          <p:nvPr/>
        </p:nvSpPr>
        <p:spPr>
          <a:xfrm rot="16200000" flipH="1">
            <a:off x="5272988" y="1280401"/>
            <a:ext cx="5174137" cy="2567887"/>
          </a:xfrm>
          <a:prstGeom prst="flowChartManualInput">
            <a:avLst/>
          </a:prstGeom>
          <a:blipFill dpi="0" rotWithShape="0">
            <a:blip r:embed="rId3">
              <a:alphaModFix amt="70000"/>
            </a:blip>
            <a:srcRect/>
            <a:tile tx="3625850" ty="0" sx="80000" sy="87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lowchart: Manual Input 49"/>
          <p:cNvSpPr/>
          <p:nvPr/>
        </p:nvSpPr>
        <p:spPr>
          <a:xfrm rot="5400000">
            <a:off x="-1267763" y="1245039"/>
            <a:ext cx="5163697" cy="2628174"/>
          </a:xfrm>
          <a:prstGeom prst="flowChartManualInput">
            <a:avLst/>
          </a:prstGeom>
          <a:blipFill dpi="0" rotWithShape="0">
            <a:blip r:embed="rId3">
              <a:alphaModFix amt="70000"/>
            </a:blip>
            <a:srcRect/>
            <a:tile tx="-1022350" ty="0" sx="87000" sy="87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zh-CN" b="1">
                <a:solidFill>
                  <a:srgbClr val="DFC094"/>
                </a:solidFill>
                <a:latin typeface="Arial" panose="020B0604020202020204" pitchFamily="34" charset="0"/>
                <a:ea typeface="华康雅宋体W9(P)" panose="02020900000000000000" pitchFamily="18" charset="-122"/>
                <a:cs typeface="Arial" panose="020B0604020202020204" pitchFamily="34" charset="0"/>
                <a:sym typeface="+mn-lt"/>
              </a:rPr>
              <a:t>03</a:t>
            </a:r>
            <a:endParaRPr lang="en-GB" altLang="zh-CN" b="1" dirty="0">
              <a:solidFill>
                <a:srgbClr val="DFC094"/>
              </a:solidFill>
              <a:latin typeface="Arial" panose="020B0604020202020204" pitchFamily="34" charset="0"/>
              <a:ea typeface="华康雅宋体W9(P)" panose="02020900000000000000" pitchFamily="18" charset="-122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182148" y="1654310"/>
            <a:ext cx="4016540" cy="1522179"/>
            <a:chOff x="9938994" y="1538543"/>
            <a:chExt cx="5355383" cy="2226115"/>
          </a:xfrm>
        </p:grpSpPr>
        <p:grpSp>
          <p:nvGrpSpPr>
            <p:cNvPr id="13" name="Group 157"/>
            <p:cNvGrpSpPr/>
            <p:nvPr/>
          </p:nvGrpSpPr>
          <p:grpSpPr>
            <a:xfrm>
              <a:off x="11437506" y="3283664"/>
              <a:ext cx="621843" cy="480994"/>
              <a:chOff x="2246447" y="2943855"/>
              <a:chExt cx="983316" cy="609602"/>
            </a:xfrm>
          </p:grpSpPr>
          <p:sp>
            <p:nvSpPr>
              <p:cNvPr id="17" name="Rectangle: Rounded Corners 158"/>
              <p:cNvSpPr/>
              <p:nvPr/>
            </p:nvSpPr>
            <p:spPr>
              <a:xfrm>
                <a:off x="2391563" y="2943855"/>
                <a:ext cx="838200" cy="609602"/>
              </a:xfrm>
              <a:prstGeom prst="roundRect">
                <a:avLst/>
              </a:prstGeom>
              <a:solidFill>
                <a:srgbClr val="1DAB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Rectangle: Rounded Corners 159"/>
              <p:cNvSpPr/>
              <p:nvPr/>
            </p:nvSpPr>
            <p:spPr>
              <a:xfrm>
                <a:off x="2246447" y="2943857"/>
                <a:ext cx="838205" cy="609600"/>
              </a:xfrm>
              <a:prstGeom prst="roundRect">
                <a:avLst/>
              </a:prstGeom>
              <a:solidFill>
                <a:srgbClr val="1159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>
                <a:normAutofit fontScale="92500" lnSpcReduction="20000"/>
              </a:bodyPr>
              <a:lstStyle/>
              <a:p>
                <a:pPr algn="ctr"/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02</a:t>
                </a:r>
              </a:p>
            </p:txBody>
          </p:sp>
        </p:grpSp>
        <p:sp>
          <p:nvSpPr>
            <p:cNvPr id="15" name="TextBox 106"/>
            <p:cNvSpPr txBox="1"/>
            <p:nvPr/>
          </p:nvSpPr>
          <p:spPr bwMode="auto">
            <a:xfrm>
              <a:off x="9938994" y="1538543"/>
              <a:ext cx="5355383" cy="683509"/>
            </a:xfrm>
            <a:prstGeom prst="rect">
              <a:avLst/>
            </a:prstGeom>
            <a:noFill/>
          </p:spPr>
          <p:txBody>
            <a:bodyPr wrap="none" lIns="0" tIns="0" rIns="432000" bIns="0" anchor="ctr" anchorCtr="0">
              <a:noAutofit/>
            </a:bodyPr>
            <a:lstStyle/>
            <a:p>
              <a:pPr algn="r"/>
              <a:r>
                <a:rPr lang="en-US" altLang="zh-CN" sz="2000" b="1" u="sng" dirty="0">
                  <a:solidFill>
                    <a:srgbClr val="11598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“Tailor-made” Four-Year Study Plan</a:t>
              </a:r>
              <a:endParaRPr lang="en-US" altLang="zh-CN" sz="2400" b="1" u="sng" dirty="0">
                <a:solidFill>
                  <a:srgbClr val="11598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2576222" y="53834"/>
            <a:ext cx="423545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525962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Understand</a:t>
            </a:r>
          </a:p>
          <a:p>
            <a:pPr algn="ctr"/>
            <a:r>
              <a:rPr lang="en-US" sz="3200" b="1" dirty="0" smtClean="0">
                <a:solidFill>
                  <a:srgbClr val="525962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</a:t>
            </a:r>
            <a:r>
              <a:rPr lang="en-US" sz="3200" b="1" dirty="0">
                <a:solidFill>
                  <a:srgbClr val="525962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Risk and Change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3016643" y="3133182"/>
            <a:ext cx="2867701" cy="1138510"/>
            <a:chOff x="9580934" y="1355101"/>
            <a:chExt cx="3823598" cy="1665015"/>
          </a:xfrm>
        </p:grpSpPr>
        <p:sp>
          <p:nvSpPr>
            <p:cNvPr id="41" name="Rectangle: Rounded Corners 158"/>
            <p:cNvSpPr/>
            <p:nvPr/>
          </p:nvSpPr>
          <p:spPr>
            <a:xfrm>
              <a:off x="11464454" y="2539123"/>
              <a:ext cx="530072" cy="480993"/>
            </a:xfrm>
            <a:prstGeom prst="roundRect">
              <a:avLst/>
            </a:prstGeom>
            <a:solidFill>
              <a:srgbClr val="1DAB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106"/>
            <p:cNvSpPr txBox="1"/>
            <p:nvPr/>
          </p:nvSpPr>
          <p:spPr bwMode="auto">
            <a:xfrm>
              <a:off x="9580934" y="1355101"/>
              <a:ext cx="3823598" cy="683508"/>
            </a:xfrm>
            <a:prstGeom prst="rect">
              <a:avLst/>
            </a:prstGeom>
            <a:noFill/>
          </p:spPr>
          <p:txBody>
            <a:bodyPr wrap="none" lIns="0" tIns="0" rIns="432000" bIns="0" anchor="ctr" anchorCtr="0">
              <a:noAutofit/>
            </a:bodyPr>
            <a:lstStyle/>
            <a:p>
              <a:pPr algn="r"/>
              <a:r>
                <a:rPr lang="en-US" altLang="zh-CN" sz="2000" b="1" u="sng" dirty="0">
                  <a:solidFill>
                    <a:srgbClr val="11598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Repeat a Year</a:t>
              </a:r>
              <a:endParaRPr lang="en-US" altLang="zh-CN" sz="2000" b="1" u="sng" dirty="0">
                <a:solidFill>
                  <a:srgbClr val="11598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9" name="Rectangle: Rounded Corners 159"/>
          <p:cNvSpPr/>
          <p:nvPr/>
        </p:nvSpPr>
        <p:spPr>
          <a:xfrm>
            <a:off x="4364344" y="3942797"/>
            <a:ext cx="397554" cy="330430"/>
          </a:xfrm>
          <a:prstGeom prst="roundRect">
            <a:avLst/>
          </a:prstGeom>
          <a:solidFill>
            <a:srgbClr val="1159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 fontScale="92500" lnSpcReduction="10000"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51" name="TextBox 107"/>
          <p:cNvSpPr txBox="1"/>
          <p:nvPr/>
        </p:nvSpPr>
        <p:spPr bwMode="auto">
          <a:xfrm>
            <a:off x="3689633" y="2120361"/>
            <a:ext cx="2867701" cy="494117"/>
          </a:xfrm>
          <a:prstGeom prst="rect">
            <a:avLst/>
          </a:prstGeom>
          <a:noFill/>
        </p:spPr>
        <p:txBody>
          <a:bodyPr wrap="square" lIns="0" tIns="0" rIns="432000" bIns="0" anchor="t" anchorCtr="0">
            <a:noAutofit/>
          </a:bodyPr>
          <a:lstStyle/>
          <a:p>
            <a:pPr marL="171450" indent="-171450" defTabSz="9144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400" dirty="0">
                <a:solidFill>
                  <a:srgbClr val="1D6187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Make-up Courses</a:t>
            </a:r>
          </a:p>
          <a:p>
            <a:pPr marL="171450" indent="-171450" defTabSz="9144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400" dirty="0">
                <a:solidFill>
                  <a:srgbClr val="1D6187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Pre-requisite requirements</a:t>
            </a:r>
          </a:p>
        </p:txBody>
      </p:sp>
      <p:sp>
        <p:nvSpPr>
          <p:cNvPr id="52" name="Flowchart: Connector 51"/>
          <p:cNvSpPr/>
          <p:nvPr/>
        </p:nvSpPr>
        <p:spPr>
          <a:xfrm>
            <a:off x="272823" y="99568"/>
            <a:ext cx="1683962" cy="1686690"/>
          </a:xfrm>
          <a:prstGeom prst="flowChartConnector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51802" y="281193"/>
            <a:ext cx="132600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CN" sz="8000" b="1" dirty="0">
                <a:solidFill>
                  <a:srgbClr val="DFC094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华康雅宋体W9(P)" panose="02020900000000000000" pitchFamily="18" charset="-122"/>
                <a:cs typeface="Arial" panose="020B0604020202020204" pitchFamily="34" charset="0"/>
                <a:sym typeface="+mn-lt"/>
              </a:rPr>
              <a:t>03</a:t>
            </a:r>
            <a:endParaRPr lang="en-GB" altLang="zh-CN" sz="8000" b="1" dirty="0">
              <a:solidFill>
                <a:srgbClr val="DFC094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华康雅宋体W9(P)" panose="02020900000000000000" pitchFamily="18" charset="-122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</a:blip>
          <a:srcRect/>
          <a:stretch>
            <a:fillRect t="-70000" b="-7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7400"/>
            <a:ext cx="9148126" cy="5157244"/>
            <a:chOff x="0" y="-7400"/>
            <a:chExt cx="9148126" cy="5157244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-7400"/>
              <a:ext cx="9144000" cy="5157244"/>
              <a:chOff x="0" y="-7400"/>
              <a:chExt cx="9144000" cy="5157244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0" y="-7400"/>
                <a:ext cx="9144000" cy="5150900"/>
                <a:chOff x="0" y="-7400"/>
                <a:chExt cx="9144001" cy="5150900"/>
              </a:xfr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p:grpSpPr>
            <p:sp>
              <p:nvSpPr>
                <p:cNvPr id="5" name="Diagonal Stripe 4"/>
                <p:cNvSpPr/>
                <p:nvPr/>
              </p:nvSpPr>
              <p:spPr>
                <a:xfrm>
                  <a:off x="0" y="-1"/>
                  <a:ext cx="5037199" cy="5143501"/>
                </a:xfrm>
                <a:prstGeom prst="diagStripe">
                  <a:avLst>
                    <a:gd name="adj" fmla="val 22360"/>
                  </a:avLst>
                </a:prstGeom>
                <a:blipFill dpi="0" rotWithShape="0">
                  <a:blip r:embed="rId3"/>
                  <a:srcRect/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" name="Diagonal Stripe 11"/>
                <p:cNvSpPr/>
                <p:nvPr/>
              </p:nvSpPr>
              <p:spPr>
                <a:xfrm flipH="1" flipV="1">
                  <a:off x="4103681" y="-7400"/>
                  <a:ext cx="5040320" cy="5150900"/>
                </a:xfrm>
                <a:prstGeom prst="diagStripe">
                  <a:avLst>
                    <a:gd name="adj" fmla="val 21193"/>
                  </a:avLst>
                </a:prstGeom>
                <a:blipFill dpi="0" rotWithShape="0">
                  <a:blip r:embed="rId3">
                    <a:alphaModFix amt="90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" name="Diagonal Stripe 1"/>
              <p:cNvSpPr/>
              <p:nvPr/>
            </p:nvSpPr>
            <p:spPr>
              <a:xfrm>
                <a:off x="7831" y="0"/>
                <a:ext cx="5021535" cy="5149844"/>
              </a:xfrm>
              <a:prstGeom prst="diagStripe">
                <a:avLst>
                  <a:gd name="adj" fmla="val 96384"/>
                </a:avLst>
              </a:prstGeom>
              <a:gradFill>
                <a:gsLst>
                  <a:gs pos="0">
                    <a:srgbClr val="1DAB93">
                      <a:lumMod val="58000"/>
                      <a:lumOff val="42000"/>
                      <a:alpha val="67000"/>
                    </a:srgbClr>
                  </a:gs>
                  <a:gs pos="100000">
                    <a:srgbClr val="115981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7" name="Diagonal Stripe 16"/>
            <p:cNvSpPr/>
            <p:nvPr/>
          </p:nvSpPr>
          <p:spPr>
            <a:xfrm rot="10800000">
              <a:off x="4105746" y="-6346"/>
              <a:ext cx="5042380" cy="5148791"/>
            </a:xfrm>
            <a:prstGeom prst="diagStripe">
              <a:avLst>
                <a:gd name="adj" fmla="val 96384"/>
              </a:avLst>
            </a:prstGeom>
            <a:gradFill>
              <a:gsLst>
                <a:gs pos="0">
                  <a:srgbClr val="1DAB93">
                    <a:lumMod val="58000"/>
                    <a:lumOff val="42000"/>
                    <a:alpha val="67000"/>
                  </a:srgbClr>
                </a:gs>
                <a:gs pos="100000">
                  <a:srgbClr val="11598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1" name="TextBox 48"/>
          <p:cNvSpPr txBox="1"/>
          <p:nvPr/>
        </p:nvSpPr>
        <p:spPr>
          <a:xfrm>
            <a:off x="3995936" y="392294"/>
            <a:ext cx="453650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4800" b="1" dirty="0">
                <a:solidFill>
                  <a:srgbClr val="29DBBD"/>
                </a:solidFill>
                <a:latin typeface="Arial" panose="020B0604020202020204" pitchFamily="34" charset="0"/>
                <a:ea typeface="华康雅宋体W9(P)" panose="02020900000000000000" pitchFamily="18" charset="-122"/>
                <a:cs typeface="Arial" panose="020B0604020202020204" pitchFamily="34" charset="0"/>
                <a:sym typeface="+mn-lt"/>
              </a:rPr>
              <a:t>    </a:t>
            </a:r>
            <a:r>
              <a:rPr lang="en-US" altLang="zh-CN" sz="3200" b="1" dirty="0">
                <a:solidFill>
                  <a:srgbClr val="29DBBD"/>
                </a:solidFill>
                <a:latin typeface="Arial" panose="020B0604020202020204" pitchFamily="34" charset="0"/>
                <a:ea typeface="华康雅宋体W9(P)" panose="02020900000000000000" pitchFamily="18" charset="-122"/>
                <a:cs typeface="Arial" panose="020B0604020202020204" pitchFamily="34" charset="0"/>
                <a:sym typeface="+mn-lt"/>
              </a:rPr>
              <a:t>Study in New </a:t>
            </a:r>
            <a:r>
              <a:rPr lang="en-US" altLang="zh-CN" sz="3200" b="1" dirty="0" err="1">
                <a:solidFill>
                  <a:srgbClr val="29DBBD"/>
                </a:solidFill>
                <a:latin typeface="Arial" panose="020B0604020202020204" pitchFamily="34" charset="0"/>
                <a:ea typeface="华康雅宋体W9(P)" panose="02020900000000000000" pitchFamily="18" charset="-122"/>
                <a:cs typeface="Arial" panose="020B0604020202020204" pitchFamily="34" charset="0"/>
                <a:sym typeface="+mn-lt"/>
              </a:rPr>
              <a:t>Programme</a:t>
            </a:r>
            <a:endParaRPr lang="en-US" altLang="zh-CN" sz="3200" b="1" dirty="0">
              <a:solidFill>
                <a:srgbClr val="29DBBD"/>
              </a:solidFill>
              <a:latin typeface="Arial" panose="020B0604020202020204" pitchFamily="34" charset="0"/>
              <a:ea typeface="华康雅宋体W9(P)" panose="02020900000000000000" pitchFamily="18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30025" y="1855388"/>
            <a:ext cx="5400600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159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 to Undergraduate </a:t>
            </a:r>
            <a:r>
              <a:rPr lang="en-US" sz="1400" dirty="0" smtClean="0">
                <a:solidFill>
                  <a:srgbClr val="1159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Handbook</a:t>
            </a:r>
            <a:endParaRPr lang="en-US" sz="1400" dirty="0">
              <a:solidFill>
                <a:srgbClr val="1159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27784" y="2224388"/>
            <a:ext cx="3168352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159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 to Curriculum Requirement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03482" y="3239449"/>
            <a:ext cx="4369831" cy="414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159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course adjustment via </a:t>
            </a:r>
            <a:r>
              <a:rPr lang="en-US" altLang="zh-CN" sz="1400" dirty="0">
                <a:solidFill>
                  <a:srgbClr val="1159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Course Selection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92326" y="3573888"/>
            <a:ext cx="4369831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159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course adjustment via Course Add/Drop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44401" y="2590989"/>
            <a:ext cx="4159485" cy="750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159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 to Course Offer/Study Sequence (Four-Year Study Plan)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5000"/>
            <a:lum/>
          </a:blip>
          <a:srcRect/>
          <a:tile tx="-2381250" ty="-952500" sx="80000" sy="80000" flip="xy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entagon 10"/>
          <p:cNvSpPr/>
          <p:nvPr/>
        </p:nvSpPr>
        <p:spPr>
          <a:xfrm flipH="1">
            <a:off x="-18256" y="771550"/>
            <a:ext cx="9180512" cy="2704370"/>
          </a:xfrm>
          <a:prstGeom prst="homePlate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b="1" dirty="0">
              <a:solidFill>
                <a:srgbClr val="29DBBD"/>
              </a:solidFill>
              <a:latin typeface="Arial" panose="020B0604020202020204" pitchFamily="34" charset="0"/>
              <a:ea typeface="华康雅宋体W9(P)" panose="02020900000000000000" pitchFamily="18" charset="-122"/>
              <a:cs typeface="Arial" panose="020B0604020202020204" pitchFamily="34" charset="0"/>
              <a:sym typeface="+mn-lt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-18256" y="3507854"/>
            <a:ext cx="9180512" cy="0"/>
          </a:xfrm>
          <a:prstGeom prst="line">
            <a:avLst/>
          </a:prstGeom>
          <a:ln w="76200">
            <a:gradFill flip="none" rotWithShape="1">
              <a:gsLst>
                <a:gs pos="0">
                  <a:srgbClr val="1DAB93">
                    <a:lumMod val="80000"/>
                    <a:lumOff val="20000"/>
                    <a:alpha val="60000"/>
                  </a:srgbClr>
                </a:gs>
                <a:gs pos="100000">
                  <a:srgbClr val="115981">
                    <a:lumMod val="100000"/>
                  </a:srgb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51520" y="734016"/>
            <a:ext cx="8910736" cy="1551"/>
          </a:xfrm>
          <a:prstGeom prst="line">
            <a:avLst/>
          </a:prstGeom>
          <a:ln w="76200">
            <a:gradFill flip="none" rotWithShape="1">
              <a:gsLst>
                <a:gs pos="0">
                  <a:srgbClr val="1DAB93">
                    <a:lumMod val="80000"/>
                    <a:lumOff val="20000"/>
                    <a:alpha val="60000"/>
                  </a:srgbClr>
                </a:gs>
                <a:gs pos="100000">
                  <a:srgbClr val="115981">
                    <a:lumMod val="100000"/>
                  </a:srgb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48"/>
          <p:cNvSpPr txBox="1"/>
          <p:nvPr/>
        </p:nvSpPr>
        <p:spPr>
          <a:xfrm>
            <a:off x="3203848" y="983354"/>
            <a:ext cx="259228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4000" b="1" dirty="0" smtClean="0">
                <a:solidFill>
                  <a:srgbClr val="115981"/>
                </a:solidFill>
                <a:latin typeface="Arial" panose="020B0604020202020204" pitchFamily="34" charset="0"/>
                <a:ea typeface="华康雅宋体W9(P)" panose="02020900000000000000" pitchFamily="18" charset="-122"/>
                <a:cs typeface="Arial" panose="020B0604020202020204" pitchFamily="34" charset="0"/>
                <a:sym typeface="+mn-lt"/>
              </a:rPr>
              <a:t>Sharing</a:t>
            </a:r>
            <a:endParaRPr lang="en-US" altLang="zh-CN" sz="4000" b="1" dirty="0">
              <a:solidFill>
                <a:srgbClr val="115981"/>
              </a:solidFill>
              <a:latin typeface="Arial" panose="020B0604020202020204" pitchFamily="34" charset="0"/>
              <a:ea typeface="华康雅宋体W9(P)" panose="02020900000000000000" pitchFamily="18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17" name="TextBox 48"/>
          <p:cNvSpPr txBox="1"/>
          <p:nvPr/>
        </p:nvSpPr>
        <p:spPr>
          <a:xfrm>
            <a:off x="2215180" y="1785619"/>
            <a:ext cx="504056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4800" b="1" dirty="0">
                <a:solidFill>
                  <a:srgbClr val="29DBBD"/>
                </a:solidFill>
                <a:latin typeface="Arial" panose="020B0604020202020204" pitchFamily="34" charset="0"/>
                <a:ea typeface="华康雅宋体W9(P)" panose="02020900000000000000" pitchFamily="18" charset="-122"/>
                <a:cs typeface="Arial" panose="020B0604020202020204" pitchFamily="34" charset="0"/>
                <a:sym typeface="+mn-lt"/>
              </a:rPr>
              <a:t>    </a:t>
            </a:r>
            <a:r>
              <a:rPr lang="en-US" altLang="zh-CN" sz="4800" b="1" dirty="0" smtClean="0">
                <a:solidFill>
                  <a:srgbClr val="29DBBD"/>
                </a:solidFill>
                <a:latin typeface="Arial" panose="020B0604020202020204" pitchFamily="34" charset="0"/>
                <a:ea typeface="华康雅宋体W9(P)" panose="02020900000000000000" pitchFamily="18" charset="-122"/>
                <a:cs typeface="Arial" panose="020B0604020202020204" pitchFamily="34" charset="0"/>
                <a:sym typeface="+mn-lt"/>
              </a:rPr>
              <a:t>  </a:t>
            </a:r>
            <a:r>
              <a:rPr lang="en-US" altLang="zh-CN" sz="3200" b="1" dirty="0" smtClean="0">
                <a:solidFill>
                  <a:srgbClr val="29DBBD"/>
                </a:solidFill>
                <a:latin typeface="Arial" panose="020B0604020202020204" pitchFamily="34" charset="0"/>
                <a:ea typeface="华康雅宋体W9(P)" panose="02020900000000000000" pitchFamily="18" charset="-122"/>
                <a:cs typeface="Arial" panose="020B0604020202020204" pitchFamily="34" charset="0"/>
                <a:sym typeface="+mn-lt"/>
              </a:rPr>
              <a:t>Ms</a:t>
            </a:r>
            <a:r>
              <a:rPr lang="en-US" altLang="zh-CN" sz="3200" b="1" dirty="0">
                <a:solidFill>
                  <a:srgbClr val="29DBBD"/>
                </a:solidFill>
                <a:latin typeface="Arial" panose="020B0604020202020204" pitchFamily="34" charset="0"/>
                <a:ea typeface="华康雅宋体W9(P)" panose="02020900000000000000" pitchFamily="18" charset="-122"/>
                <a:cs typeface="Arial" panose="020B0604020202020204" pitchFamily="34" charset="0"/>
                <a:sym typeface="+mn-lt"/>
              </a:rPr>
              <a:t>. LI </a:t>
            </a:r>
            <a:r>
              <a:rPr lang="en-US" altLang="zh-CN" sz="3200" b="1" dirty="0" err="1">
                <a:solidFill>
                  <a:srgbClr val="29DBBD"/>
                </a:solidFill>
                <a:latin typeface="Arial" panose="020B0604020202020204" pitchFamily="34" charset="0"/>
                <a:ea typeface="华康雅宋体W9(P)" panose="02020900000000000000" pitchFamily="18" charset="-122"/>
                <a:cs typeface="Arial" panose="020B0604020202020204" pitchFamily="34" charset="0"/>
                <a:sym typeface="+mn-lt"/>
              </a:rPr>
              <a:t>Yaru</a:t>
            </a:r>
            <a:endParaRPr lang="en-US" altLang="zh-CN" sz="3200" b="1" dirty="0">
              <a:solidFill>
                <a:srgbClr val="29DBBD"/>
              </a:solidFill>
              <a:latin typeface="Arial" panose="020B0604020202020204" pitchFamily="34" charset="0"/>
              <a:ea typeface="华康雅宋体W9(P)" panose="02020900000000000000" pitchFamily="18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4" t="51400" r="31330" b="23400"/>
          <a:stretch/>
        </p:blipFill>
        <p:spPr>
          <a:xfrm>
            <a:off x="1835696" y="1629272"/>
            <a:ext cx="1186161" cy="8540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5000"/>
            <a:lum/>
          </a:blip>
          <a:srcRect/>
          <a:tile tx="-2381250" ty="-952500" sx="80000" sy="80000" flip="xy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entagon 10"/>
          <p:cNvSpPr/>
          <p:nvPr/>
        </p:nvSpPr>
        <p:spPr>
          <a:xfrm flipH="1">
            <a:off x="-18256" y="771550"/>
            <a:ext cx="9180512" cy="2704370"/>
          </a:xfrm>
          <a:prstGeom prst="homePlate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b="1" dirty="0">
              <a:solidFill>
                <a:srgbClr val="29DBBD"/>
              </a:solidFill>
              <a:latin typeface="Arial" panose="020B0604020202020204" pitchFamily="34" charset="0"/>
              <a:ea typeface="华康雅宋体W9(P)" panose="02020900000000000000" pitchFamily="18" charset="-122"/>
              <a:cs typeface="Arial" panose="020B0604020202020204" pitchFamily="34" charset="0"/>
              <a:sym typeface="+mn-lt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-18256" y="3507854"/>
            <a:ext cx="9180512" cy="0"/>
          </a:xfrm>
          <a:prstGeom prst="line">
            <a:avLst/>
          </a:prstGeom>
          <a:ln w="76200">
            <a:gradFill flip="none" rotWithShape="1">
              <a:gsLst>
                <a:gs pos="0">
                  <a:srgbClr val="1DAB93">
                    <a:lumMod val="80000"/>
                    <a:lumOff val="20000"/>
                    <a:alpha val="60000"/>
                  </a:srgbClr>
                </a:gs>
                <a:gs pos="100000">
                  <a:srgbClr val="115981">
                    <a:lumMod val="100000"/>
                  </a:srgb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51520" y="734016"/>
            <a:ext cx="8910736" cy="1551"/>
          </a:xfrm>
          <a:prstGeom prst="line">
            <a:avLst/>
          </a:prstGeom>
          <a:ln w="76200">
            <a:gradFill flip="none" rotWithShape="1">
              <a:gsLst>
                <a:gs pos="0">
                  <a:srgbClr val="1DAB93">
                    <a:lumMod val="80000"/>
                    <a:lumOff val="20000"/>
                    <a:alpha val="60000"/>
                  </a:srgbClr>
                </a:gs>
                <a:gs pos="100000">
                  <a:srgbClr val="115981">
                    <a:lumMod val="100000"/>
                  </a:srgb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1" t="7689" r="25718" b="11547"/>
          <a:stretch/>
        </p:blipFill>
        <p:spPr>
          <a:xfrm>
            <a:off x="1966570" y="2177133"/>
            <a:ext cx="456157" cy="4354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1" t="7689" r="25718" b="11547"/>
          <a:stretch/>
        </p:blipFill>
        <p:spPr>
          <a:xfrm>
            <a:off x="1955603" y="2544154"/>
            <a:ext cx="456157" cy="4354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11760" y="2210179"/>
            <a:ext cx="654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err="1" smtClean="0">
                <a:solidFill>
                  <a:srgbClr val="176588"/>
                </a:solidFill>
                <a:latin typeface="Arial" panose="020B0604020202020204" pitchFamily="34" charset="0"/>
                <a:ea typeface="华康雅宋体W9(P)" panose="02020900000000000000" pitchFamily="18" charset="-122"/>
                <a:cs typeface="Arial" panose="020B0604020202020204" pitchFamily="34" charset="0"/>
                <a:sym typeface="+mn-lt"/>
              </a:rPr>
              <a:t>Programme</a:t>
            </a:r>
            <a:r>
              <a:rPr lang="en-US" altLang="zh-CN" b="1" dirty="0" smtClean="0">
                <a:solidFill>
                  <a:srgbClr val="176588"/>
                </a:solidFill>
                <a:latin typeface="Arial" panose="020B0604020202020204" pitchFamily="34" charset="0"/>
                <a:ea typeface="华康雅宋体W9(P)" panose="02020900000000000000" pitchFamily="18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b="1" dirty="0">
                <a:solidFill>
                  <a:srgbClr val="176588"/>
                </a:solidFill>
                <a:latin typeface="Arial" panose="020B0604020202020204" pitchFamily="34" charset="0"/>
                <a:ea typeface="华康雅宋体W9(P)" panose="02020900000000000000" pitchFamily="18" charset="-122"/>
                <a:cs typeface="Arial" panose="020B0604020202020204" pitchFamily="34" charset="0"/>
                <a:sym typeface="+mn-lt"/>
              </a:rPr>
              <a:t>Transfer: </a:t>
            </a:r>
            <a:r>
              <a:rPr lang="en-US" altLang="zh-CN" dirty="0">
                <a:solidFill>
                  <a:srgbClr val="F56B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ar_record@uic.edu.cn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398440" y="2587876"/>
            <a:ext cx="72539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solidFill>
                  <a:srgbClr val="176588"/>
                </a:solidFill>
                <a:latin typeface="Arial" panose="020B0604020202020204" pitchFamily="34" charset="0"/>
                <a:ea typeface="华康雅宋体W9(P)" panose="02020900000000000000" pitchFamily="18" charset="-122"/>
                <a:cs typeface="Arial" panose="020B0604020202020204" pitchFamily="34" charset="0"/>
                <a:sym typeface="+mn-lt"/>
              </a:rPr>
              <a:t>Unit </a:t>
            </a:r>
            <a:r>
              <a:rPr lang="en-US" altLang="zh-CN" b="1" dirty="0">
                <a:solidFill>
                  <a:srgbClr val="176588"/>
                </a:solidFill>
                <a:latin typeface="Arial" panose="020B0604020202020204" pitchFamily="34" charset="0"/>
                <a:ea typeface="华康雅宋体W9(P)" panose="02020900000000000000" pitchFamily="18" charset="-122"/>
                <a:cs typeface="Arial" panose="020B0604020202020204" pitchFamily="34" charset="0"/>
                <a:sym typeface="+mn-lt"/>
              </a:rPr>
              <a:t>Transfer:</a:t>
            </a:r>
            <a:r>
              <a:rPr lang="en-US" altLang="zh-CN" b="1" dirty="0">
                <a:solidFill>
                  <a:srgbClr val="29DBBD"/>
                </a:solidFill>
                <a:latin typeface="Arial" panose="020B0604020202020204" pitchFamily="34" charset="0"/>
                <a:ea typeface="华康雅宋体W9(P)" panose="02020900000000000000" pitchFamily="18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dirty="0">
                <a:solidFill>
                  <a:srgbClr val="F56B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academicsuccess@uic.edu.cn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1" t="7689" r="25718" b="11547"/>
          <a:stretch/>
        </p:blipFill>
        <p:spPr>
          <a:xfrm>
            <a:off x="1946182" y="2865607"/>
            <a:ext cx="456157" cy="43542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415450" y="2935854"/>
            <a:ext cx="72539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solidFill>
                  <a:srgbClr val="176588"/>
                </a:solidFill>
                <a:latin typeface="Arial" panose="020B0604020202020204" pitchFamily="34" charset="0"/>
                <a:ea typeface="华康雅宋体W9(P)" panose="02020900000000000000" pitchFamily="18" charset="-122"/>
                <a:cs typeface="Arial" panose="020B0604020202020204" pitchFamily="34" charset="0"/>
                <a:sym typeface="+mn-lt"/>
              </a:rPr>
              <a:t>Course </a:t>
            </a:r>
            <a:r>
              <a:rPr lang="en-US" altLang="zh-CN" b="1" dirty="0">
                <a:solidFill>
                  <a:srgbClr val="176588"/>
                </a:solidFill>
                <a:latin typeface="Arial" panose="020B0604020202020204" pitchFamily="34" charset="0"/>
                <a:ea typeface="华康雅宋体W9(P)" panose="02020900000000000000" pitchFamily="18" charset="-122"/>
                <a:cs typeface="Arial" panose="020B0604020202020204" pitchFamily="34" charset="0"/>
                <a:sym typeface="+mn-lt"/>
              </a:rPr>
              <a:t>Registration: </a:t>
            </a:r>
            <a:r>
              <a:rPr lang="en-US" altLang="zh-CN" dirty="0">
                <a:solidFill>
                  <a:srgbClr val="F56B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ar_course@uic.edu.cn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12247" y="1800006"/>
            <a:ext cx="1759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29DBBD"/>
                </a:solidFill>
                <a:latin typeface="Arial" panose="020B0604020202020204" pitchFamily="34" charset="0"/>
                <a:ea typeface="华康雅宋体W9(P)" panose="02020900000000000000" pitchFamily="18" charset="-122"/>
                <a:cs typeface="Arial" panose="020B0604020202020204" pitchFamily="34" charset="0"/>
                <a:sym typeface="+mn-lt"/>
              </a:rPr>
              <a:t>Enquiries </a:t>
            </a:r>
            <a:r>
              <a:rPr lang="en-US" altLang="zh-CN" b="1" dirty="0" smtClean="0">
                <a:solidFill>
                  <a:srgbClr val="29DBBD"/>
                </a:solidFill>
                <a:latin typeface="Arial" panose="020B0604020202020204" pitchFamily="34" charset="0"/>
                <a:ea typeface="华康雅宋体W9(P)" panose="02020900000000000000" pitchFamily="18" charset="-122"/>
                <a:cs typeface="Arial" panose="020B0604020202020204" pitchFamily="34" charset="0"/>
                <a:sym typeface="+mn-lt"/>
              </a:rPr>
              <a:t>for</a:t>
            </a:r>
            <a:r>
              <a:rPr lang="en-US" altLang="zh-CN" b="1" dirty="0">
                <a:solidFill>
                  <a:srgbClr val="29DBBD"/>
                </a:solidFill>
                <a:latin typeface="Arial" panose="020B0604020202020204" pitchFamily="34" charset="0"/>
                <a:ea typeface="华康雅宋体W9(P)" panose="02020900000000000000" pitchFamily="18" charset="-122"/>
                <a:cs typeface="Arial" panose="020B0604020202020204" pitchFamily="34" charset="0"/>
                <a:sym typeface="+mn-lt"/>
              </a:rPr>
              <a:t>:</a:t>
            </a:r>
            <a:endParaRPr lang="en-US" dirty="0"/>
          </a:p>
        </p:txBody>
      </p:sp>
      <p:sp>
        <p:nvSpPr>
          <p:cNvPr id="13" name="TextBox 48"/>
          <p:cNvSpPr txBox="1"/>
          <p:nvPr/>
        </p:nvSpPr>
        <p:spPr>
          <a:xfrm>
            <a:off x="2215180" y="858674"/>
            <a:ext cx="504056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4800" b="1" dirty="0">
                <a:solidFill>
                  <a:srgbClr val="29DBBD"/>
                </a:solidFill>
                <a:latin typeface="Arial" panose="020B0604020202020204" pitchFamily="34" charset="0"/>
                <a:ea typeface="华康雅宋体W9(P)" panose="02020900000000000000" pitchFamily="18" charset="-122"/>
                <a:cs typeface="Arial" panose="020B0604020202020204" pitchFamily="34" charset="0"/>
                <a:sym typeface="+mn-lt"/>
              </a:rPr>
              <a:t>    </a:t>
            </a:r>
            <a:r>
              <a:rPr lang="en-US" altLang="zh-CN" sz="3200" b="1" dirty="0" smtClean="0">
                <a:solidFill>
                  <a:srgbClr val="29DBBD"/>
                </a:solidFill>
                <a:latin typeface="Arial" panose="020B0604020202020204" pitchFamily="34" charset="0"/>
                <a:ea typeface="华康雅宋体W9(P)" panose="02020900000000000000" pitchFamily="18" charset="-122"/>
                <a:cs typeface="Arial" panose="020B0604020202020204" pitchFamily="34" charset="0"/>
                <a:sym typeface="+mn-lt"/>
              </a:rPr>
              <a:t>Contact Information</a:t>
            </a:r>
            <a:endParaRPr lang="en-US" altLang="zh-CN" sz="3200" b="1" dirty="0">
              <a:solidFill>
                <a:srgbClr val="29DBBD"/>
              </a:solidFill>
              <a:latin typeface="Arial" panose="020B0604020202020204" pitchFamily="34" charset="0"/>
              <a:ea typeface="华康雅宋体W9(P)" panose="02020900000000000000" pitchFamily="18" charset="-122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7615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sosceles Triangle 15"/>
          <p:cNvSpPr/>
          <p:nvPr/>
        </p:nvSpPr>
        <p:spPr>
          <a:xfrm>
            <a:off x="0" y="5730"/>
            <a:ext cx="9144000" cy="5137770"/>
          </a:xfrm>
          <a:prstGeom prst="triangle">
            <a:avLst>
              <a:gd name="adj" fmla="val 0"/>
            </a:avLst>
          </a:prstGeom>
          <a:blipFill dpi="0" rotWithShape="1">
            <a:blip r:embed="rId3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Isosceles Triangle 14"/>
          <p:cNvSpPr/>
          <p:nvPr/>
        </p:nvSpPr>
        <p:spPr>
          <a:xfrm>
            <a:off x="0" y="12390"/>
            <a:ext cx="9144000" cy="5137770"/>
          </a:xfrm>
          <a:prstGeom prst="triangle">
            <a:avLst>
              <a:gd name="adj" fmla="val 100000"/>
            </a:avLst>
          </a:prstGeom>
          <a:blipFill dpi="0" rotWithShape="1">
            <a:blip r:embed="rId3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89136" y="1781073"/>
            <a:ext cx="7599288" cy="1222725"/>
            <a:chOff x="1007604" y="1570299"/>
            <a:chExt cx="7565728" cy="1145467"/>
          </a:xfrm>
        </p:grpSpPr>
        <p:sp>
          <p:nvSpPr>
            <p:cNvPr id="8" name="Round Diagonal Corner Rectangle 7"/>
            <p:cNvSpPr/>
            <p:nvPr/>
          </p:nvSpPr>
          <p:spPr>
            <a:xfrm>
              <a:off x="1007604" y="1570299"/>
              <a:ext cx="7565728" cy="1145467"/>
            </a:xfrm>
            <a:prstGeom prst="round2Diag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1DAB93">
                    <a:lumMod val="50000"/>
                    <a:lumOff val="50000"/>
                    <a:alpha val="63000"/>
                  </a:srgbClr>
                </a:gs>
                <a:gs pos="100000">
                  <a:srgbClr val="115981">
                    <a:alpha val="63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330132" y="1819866"/>
              <a:ext cx="2907773" cy="605493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r>
                <a:rPr lang="en-US" altLang="zh-CN" sz="3600" b="1" dirty="0">
                  <a:solidFill>
                    <a:srgbClr val="11598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THANK YOU</a:t>
              </a:r>
              <a:endParaRPr lang="en-US" sz="3600" b="1" dirty="0">
                <a:solidFill>
                  <a:srgbClr val="1159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hord 12"/>
          <p:cNvSpPr/>
          <p:nvPr/>
        </p:nvSpPr>
        <p:spPr>
          <a:xfrm rot="16352214">
            <a:off x="6264725" y="-1347599"/>
            <a:ext cx="2483210" cy="2821900"/>
          </a:xfrm>
          <a:prstGeom prst="chord">
            <a:avLst>
              <a:gd name="adj1" fmla="val 5081193"/>
              <a:gd name="adj2" fmla="val 16222400"/>
            </a:avLst>
          </a:prstGeom>
          <a:gradFill>
            <a:gsLst>
              <a:gs pos="0">
                <a:srgbClr val="1DAB93">
                  <a:lumMod val="90000"/>
                  <a:lumOff val="10000"/>
                  <a:alpha val="60000"/>
                </a:srgbClr>
              </a:gs>
              <a:gs pos="100000">
                <a:srgbClr val="115981">
                  <a:lumMod val="90000"/>
                  <a:lumOff val="10000"/>
                  <a:alpha val="6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6298307" y="184432"/>
            <a:ext cx="24416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1159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CONTENTS</a:t>
            </a:r>
            <a:endParaRPr lang="en-US" sz="3200" b="1" dirty="0">
              <a:solidFill>
                <a:srgbClr val="1159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Right Triangle 2"/>
          <p:cNvSpPr/>
          <p:nvPr/>
        </p:nvSpPr>
        <p:spPr>
          <a:xfrm>
            <a:off x="0" y="0"/>
            <a:ext cx="9144000" cy="5143500"/>
          </a:xfrm>
          <a:prstGeom prst="rtTriangle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24"/>
          <p:cNvGrpSpPr/>
          <p:nvPr/>
        </p:nvGrpSpPr>
        <p:grpSpPr>
          <a:xfrm>
            <a:off x="3207689" y="1250960"/>
            <a:ext cx="3217911" cy="530914"/>
            <a:chOff x="1896361" y="1434542"/>
            <a:chExt cx="4290549" cy="707886"/>
          </a:xfrm>
        </p:grpSpPr>
        <p:sp>
          <p:nvSpPr>
            <p:cNvPr id="24" name="TextBox 25"/>
            <p:cNvSpPr txBox="1"/>
            <p:nvPr/>
          </p:nvSpPr>
          <p:spPr>
            <a:xfrm>
              <a:off x="1896361" y="1434542"/>
              <a:ext cx="655949" cy="707886"/>
            </a:xfrm>
            <a:prstGeom prst="rect">
              <a:avLst/>
            </a:prstGeom>
            <a:noFill/>
          </p:spPr>
          <p:txBody>
            <a:bodyPr wrap="none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zh-CN" sz="3400" dirty="0">
                  <a:solidFill>
                    <a:srgbClr val="115981"/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Impact" panose="020B0806030902050204" pitchFamily="34" charset="0"/>
                </a:rPr>
                <a:t>01</a:t>
              </a:r>
            </a:p>
          </p:txBody>
        </p:sp>
        <p:sp>
          <p:nvSpPr>
            <p:cNvPr id="26" name="TextBox 27"/>
            <p:cNvSpPr txBox="1"/>
            <p:nvPr/>
          </p:nvSpPr>
          <p:spPr>
            <a:xfrm>
              <a:off x="2224336" y="1771637"/>
              <a:ext cx="3962574" cy="242864"/>
            </a:xfrm>
            <a:prstGeom prst="rect">
              <a:avLst/>
            </a:prstGeom>
            <a:noFill/>
          </p:spPr>
          <p:txBody>
            <a:bodyPr wrap="none" lIns="360000" tIns="0" rIns="0" bIns="0" anchor="b" anchorCtr="0">
              <a:noAutofit/>
            </a:bodyPr>
            <a:lstStyle>
              <a:defPPr>
                <a:defRPr lang="zh-CN"/>
              </a:defPPr>
              <a:lvl1pPr>
                <a:defRPr sz="2800" b="1" u="sng">
                  <a:solidFill>
                    <a:srgbClr val="115981"/>
                  </a:solidFill>
                </a:defRPr>
              </a:lvl1pPr>
            </a:lstStyle>
            <a:p>
              <a:r>
                <a:rPr lang="en-US" altLang="zh-CN" sz="2400" dirty="0">
                  <a:latin typeface="Arial" panose="020B0604020202020204" pitchFamily="34" charset="0"/>
                  <a:cs typeface="Arial" panose="020B0604020202020204" pitchFamily="34" charset="0"/>
                </a:rPr>
                <a:t>Application for </a:t>
              </a:r>
              <a:r>
                <a:rPr lang="en-US" altLang="zh-CN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Programme</a:t>
              </a:r>
              <a:r>
                <a:rPr lang="en-US" altLang="zh-CN" sz="2400" dirty="0">
                  <a:latin typeface="Arial" panose="020B0604020202020204" pitchFamily="34" charset="0"/>
                  <a:cs typeface="Arial" panose="020B0604020202020204" pitchFamily="34" charset="0"/>
                </a:rPr>
                <a:t> Transfer</a:t>
              </a:r>
            </a:p>
          </p:txBody>
        </p:sp>
      </p:grpSp>
      <p:grpSp>
        <p:nvGrpSpPr>
          <p:cNvPr id="9" name="Group 29"/>
          <p:cNvGrpSpPr/>
          <p:nvPr/>
        </p:nvGrpSpPr>
        <p:grpSpPr>
          <a:xfrm>
            <a:off x="4572000" y="2014869"/>
            <a:ext cx="3403978" cy="530914"/>
            <a:chOff x="1467367" y="2685094"/>
            <a:chExt cx="4538638" cy="707886"/>
          </a:xfrm>
        </p:grpSpPr>
        <p:sp>
          <p:nvSpPr>
            <p:cNvPr id="20" name="TextBox 30"/>
            <p:cNvSpPr txBox="1"/>
            <p:nvPr/>
          </p:nvSpPr>
          <p:spPr>
            <a:xfrm>
              <a:off x="1467367" y="2685094"/>
              <a:ext cx="718465" cy="707886"/>
            </a:xfrm>
            <a:prstGeom prst="rect">
              <a:avLst/>
            </a:prstGeom>
            <a:noFill/>
          </p:spPr>
          <p:txBody>
            <a:bodyPr wrap="none" anchor="ctr">
              <a:normAutofit fontScale="85000" lnSpcReduction="20000"/>
            </a:bodyPr>
            <a:lstStyle/>
            <a:p>
              <a:r>
                <a:rPr lang="en-US" altLang="zh-CN" sz="4000" dirty="0">
                  <a:solidFill>
                    <a:srgbClr val="115981"/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Impact" panose="020B0806030902050204" pitchFamily="34" charset="0"/>
                </a:rPr>
                <a:t>02</a:t>
              </a:r>
            </a:p>
          </p:txBody>
        </p:sp>
        <p:sp>
          <p:nvSpPr>
            <p:cNvPr id="22" name="TextBox 32"/>
            <p:cNvSpPr txBox="1"/>
            <p:nvPr/>
          </p:nvSpPr>
          <p:spPr>
            <a:xfrm>
              <a:off x="2043431" y="2983530"/>
              <a:ext cx="3962574" cy="242864"/>
            </a:xfrm>
            <a:prstGeom prst="rect">
              <a:avLst/>
            </a:prstGeom>
            <a:noFill/>
          </p:spPr>
          <p:txBody>
            <a:bodyPr wrap="none" lIns="360000" tIns="0" rIns="0" bIns="0" anchor="b" anchorCtr="0">
              <a:noAutofit/>
            </a:bodyPr>
            <a:lstStyle/>
            <a:p>
              <a:r>
                <a:rPr lang="en-US" altLang="zh-CN" sz="2400" b="1" u="sng" dirty="0">
                  <a:solidFill>
                    <a:srgbClr val="1159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Rules of Unit Transfer</a:t>
              </a:r>
            </a:p>
          </p:txBody>
        </p:sp>
      </p:grpSp>
      <p:grpSp>
        <p:nvGrpSpPr>
          <p:cNvPr id="10" name="Group 34"/>
          <p:cNvGrpSpPr/>
          <p:nvPr/>
        </p:nvGrpSpPr>
        <p:grpSpPr>
          <a:xfrm>
            <a:off x="5554345" y="2713681"/>
            <a:ext cx="3314952" cy="796322"/>
            <a:chOff x="468879" y="3810367"/>
            <a:chExt cx="4419935" cy="1061763"/>
          </a:xfrm>
        </p:grpSpPr>
        <p:sp>
          <p:nvSpPr>
            <p:cNvPr id="16" name="TextBox 35"/>
            <p:cNvSpPr txBox="1"/>
            <p:nvPr/>
          </p:nvSpPr>
          <p:spPr>
            <a:xfrm>
              <a:off x="468879" y="3810367"/>
              <a:ext cx="732893" cy="707887"/>
            </a:xfrm>
            <a:prstGeom prst="rect">
              <a:avLst/>
            </a:prstGeom>
            <a:noFill/>
          </p:spPr>
          <p:txBody>
            <a:bodyPr wrap="none" anchor="ctr">
              <a:normAutofit fontScale="85000" lnSpcReduction="20000"/>
            </a:bodyPr>
            <a:lstStyle>
              <a:defPPr>
                <a:defRPr lang="zh-CN"/>
              </a:defPPr>
              <a:lvl1pPr>
                <a:defRPr sz="4000">
                  <a:solidFill>
                    <a:srgbClr val="115981"/>
                  </a:solidFill>
                  <a:latin typeface="Impact" panose="020B0806030902050204" pitchFamily="34" charset="0"/>
                </a:defRPr>
              </a:lvl1pPr>
            </a:lstStyle>
            <a:p>
              <a:r>
                <a:rPr lang="en-US" altLang="zh-CN" dirty="0"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</a:effectLst>
                </a:rPr>
                <a:t>03</a:t>
              </a:r>
            </a:p>
          </p:txBody>
        </p:sp>
        <p:sp>
          <p:nvSpPr>
            <p:cNvPr id="18" name="TextBox 37"/>
            <p:cNvSpPr txBox="1"/>
            <p:nvPr/>
          </p:nvSpPr>
          <p:spPr>
            <a:xfrm>
              <a:off x="926239" y="4629266"/>
              <a:ext cx="3962575" cy="242864"/>
            </a:xfrm>
            <a:prstGeom prst="rect">
              <a:avLst/>
            </a:prstGeom>
            <a:noFill/>
          </p:spPr>
          <p:txBody>
            <a:bodyPr wrap="none" lIns="360000" tIns="0" rIns="0" bIns="0" anchor="b" anchorCtr="0">
              <a:noAutofit/>
            </a:bodyPr>
            <a:lstStyle>
              <a:defPPr>
                <a:defRPr lang="zh-CN"/>
              </a:defPPr>
              <a:lvl1pPr>
                <a:defRPr sz="2800" b="1" u="sng">
                  <a:solidFill>
                    <a:srgbClr val="115981"/>
                  </a:solidFill>
                </a:defRPr>
              </a:lvl1pPr>
            </a:lstStyle>
            <a:p>
              <a:r>
                <a:rPr lang="en-US" altLang="zh-CN" sz="2400" dirty="0">
                  <a:latin typeface="Arial" panose="020B0604020202020204" pitchFamily="34" charset="0"/>
                  <a:cs typeface="Arial" panose="020B0604020202020204" pitchFamily="34" charset="0"/>
                </a:rPr>
                <a:t>Risk of </a:t>
              </a:r>
              <a:r>
                <a:rPr lang="en-US" altLang="zh-CN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Programme</a:t>
              </a:r>
              <a:endParaRPr lang="en-US" altLang="zh-CN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altLang="zh-CN" sz="2400" dirty="0">
                  <a:latin typeface="Arial" panose="020B0604020202020204" pitchFamily="34" charset="0"/>
                  <a:cs typeface="Arial" panose="020B0604020202020204" pitchFamily="34" charset="0"/>
                </a:rPr>
                <a:t>Transfer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5399405" y="910590"/>
            <a:ext cx="3098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Right Triangle 37"/>
          <p:cNvSpPr/>
          <p:nvPr/>
        </p:nvSpPr>
        <p:spPr>
          <a:xfrm>
            <a:off x="0" y="0"/>
            <a:ext cx="9144000" cy="5143500"/>
          </a:xfrm>
          <a:prstGeom prst="rtTriangle">
            <a:avLst/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8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73229" y="267494"/>
            <a:ext cx="5178127" cy="4876006"/>
            <a:chOff x="129038" y="-45157"/>
            <a:chExt cx="5503168" cy="5374357"/>
          </a:xfrm>
        </p:grpSpPr>
        <p:sp>
          <p:nvSpPr>
            <p:cNvPr id="2" name="Oval 1"/>
            <p:cNvSpPr/>
            <p:nvPr/>
          </p:nvSpPr>
          <p:spPr>
            <a:xfrm>
              <a:off x="177635" y="-45157"/>
              <a:ext cx="5454571" cy="5374357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76200">
              <a:gradFill>
                <a:gsLst>
                  <a:gs pos="0">
                    <a:srgbClr val="DFC094">
                      <a:alpha val="90000"/>
                    </a:srgbClr>
                  </a:gs>
                  <a:gs pos="87601">
                    <a:srgbClr val="146F86">
                      <a:alpha val="60000"/>
                    </a:srgbClr>
                  </a:gs>
                  <a:gs pos="73450">
                    <a:srgbClr val="18898C">
                      <a:alpha val="40000"/>
                    </a:srgbClr>
                  </a:gs>
                  <a:gs pos="36276">
                    <a:srgbClr val="5FB294">
                      <a:alpha val="40000"/>
                    </a:srgbClr>
                  </a:gs>
                  <a:gs pos="19470">
                    <a:srgbClr val="9AB994">
                      <a:alpha val="60000"/>
                    </a:srgbClr>
                  </a:gs>
                  <a:gs pos="55000">
                    <a:srgbClr val="1DAB93">
                      <a:alpha val="90000"/>
                    </a:srgbClr>
                  </a:gs>
                  <a:gs pos="100000">
                    <a:srgbClr val="115981">
                      <a:alpha val="9000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48"/>
            <p:cNvSpPr txBox="1"/>
            <p:nvPr/>
          </p:nvSpPr>
          <p:spPr>
            <a:xfrm>
              <a:off x="129038" y="510416"/>
              <a:ext cx="5465593" cy="54277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rgbClr val="115981"/>
                  </a:solidFill>
                  <a:effectLst/>
                  <a:latin typeface="Arial" panose="020B0604020202020204" pitchFamily="34" charset="0"/>
                  <a:ea typeface="华康雅宋体W9(P)" panose="02020900000000000000" pitchFamily="18" charset="-122"/>
                  <a:cs typeface="Arial" panose="020B0604020202020204" pitchFamily="34" charset="0"/>
                  <a:sym typeface="+mn-lt"/>
                </a:rPr>
                <a:t>Preparation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372343" y="1344455"/>
              <a:ext cx="5074541" cy="25951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1159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Reflect on your true interests, academic strengths and career </a:t>
              </a:r>
              <a:r>
                <a:rPr lang="en-US" sz="1400" dirty="0" smtClean="0">
                  <a:solidFill>
                    <a:srgbClr val="1159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goals</a:t>
              </a:r>
              <a:endParaRPr lang="en-US" sz="1200" dirty="0" smtClean="0">
                <a:solidFill>
                  <a:srgbClr val="11598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srgbClr val="1159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Consult </a:t>
              </a:r>
              <a:r>
                <a:rPr lang="en-US" sz="1400" dirty="0">
                  <a:solidFill>
                    <a:srgbClr val="1159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faculty members, fellow students </a:t>
              </a:r>
              <a:r>
                <a:rPr lang="en-US" sz="1400" dirty="0" smtClean="0">
                  <a:solidFill>
                    <a:srgbClr val="1159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parents</a:t>
              </a:r>
              <a:endParaRPr lang="en-US" sz="1400" dirty="0">
                <a:solidFill>
                  <a:srgbClr val="11598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1159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Take the introductory courses:</a:t>
              </a:r>
            </a:p>
            <a:p>
              <a:pPr>
                <a:lnSpc>
                  <a:spcPct val="150000"/>
                </a:lnSpc>
              </a:pPr>
              <a:r>
                <a:rPr lang="en-US" sz="1400" dirty="0">
                  <a:solidFill>
                    <a:srgbClr val="1159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sz="1400" dirty="0" smtClean="0">
                  <a:solidFill>
                    <a:srgbClr val="1159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Course </a:t>
              </a:r>
              <a:r>
                <a:rPr lang="en-US" sz="1400" dirty="0">
                  <a:solidFill>
                    <a:srgbClr val="1159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Selection</a:t>
              </a:r>
            </a:p>
            <a:p>
              <a:pPr>
                <a:lnSpc>
                  <a:spcPct val="150000"/>
                </a:lnSpc>
              </a:pPr>
              <a:r>
                <a:rPr lang="en-US" sz="1400" dirty="0">
                  <a:solidFill>
                    <a:srgbClr val="1159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sz="1400" dirty="0" smtClean="0">
                  <a:solidFill>
                    <a:srgbClr val="1159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Course </a:t>
              </a:r>
              <a:r>
                <a:rPr lang="en-US" sz="1400" dirty="0">
                  <a:solidFill>
                    <a:srgbClr val="1159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Add/Drop</a:t>
              </a:r>
            </a:p>
            <a:p>
              <a:pPr>
                <a:lnSpc>
                  <a:spcPct val="150000"/>
                </a:lnSpc>
              </a:pPr>
              <a:r>
                <a:rPr lang="en-US" sz="1400" dirty="0">
                  <a:solidFill>
                    <a:srgbClr val="1159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sz="1400" dirty="0" smtClean="0">
                  <a:solidFill>
                    <a:srgbClr val="1159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Summer </a:t>
              </a:r>
              <a:r>
                <a:rPr lang="en-US" sz="1400" dirty="0" err="1">
                  <a:solidFill>
                    <a:srgbClr val="1159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Programmes</a:t>
              </a:r>
              <a:r>
                <a:rPr lang="en-US" sz="1400" dirty="0">
                  <a:solidFill>
                    <a:srgbClr val="1159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(UIC/HKBU/Overseas)</a:t>
              </a:r>
            </a:p>
          </p:txBody>
        </p:sp>
      </p:grpSp>
      <p:cxnSp>
        <p:nvCxnSpPr>
          <p:cNvPr id="6" name="Straight Connector 5"/>
          <p:cNvCxnSpPr/>
          <p:nvPr/>
        </p:nvCxnSpPr>
        <p:spPr>
          <a:xfrm>
            <a:off x="7308304" y="0"/>
            <a:ext cx="0" cy="4443958"/>
          </a:xfrm>
          <a:prstGeom prst="line">
            <a:avLst/>
          </a:prstGeom>
          <a:ln w="76200">
            <a:gradFill flip="none" rotWithShape="1">
              <a:gsLst>
                <a:gs pos="0">
                  <a:srgbClr val="1DAB93">
                    <a:lumMod val="80000"/>
                    <a:lumOff val="20000"/>
                    <a:alpha val="60000"/>
                  </a:srgbClr>
                </a:gs>
                <a:gs pos="100000">
                  <a:srgbClr val="115981">
                    <a:lumMod val="100000"/>
                  </a:srgb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812360" y="1851670"/>
            <a:ext cx="0" cy="3291830"/>
          </a:xfrm>
          <a:prstGeom prst="line">
            <a:avLst/>
          </a:prstGeom>
          <a:ln w="76200">
            <a:gradFill flip="none" rotWithShape="1">
              <a:gsLst>
                <a:gs pos="0">
                  <a:srgbClr val="1DAB93">
                    <a:lumMod val="80000"/>
                    <a:lumOff val="20000"/>
                    <a:alpha val="60000"/>
                  </a:srgbClr>
                </a:gs>
                <a:gs pos="100000">
                  <a:srgbClr val="115981">
                    <a:lumMod val="100000"/>
                  </a:srgb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316416" y="0"/>
            <a:ext cx="0" cy="3003798"/>
          </a:xfrm>
          <a:prstGeom prst="line">
            <a:avLst/>
          </a:prstGeom>
          <a:ln w="76200">
            <a:gradFill flip="none" rotWithShape="1">
              <a:gsLst>
                <a:gs pos="0">
                  <a:srgbClr val="1DAB93">
                    <a:lumMod val="80000"/>
                    <a:lumOff val="20000"/>
                    <a:alpha val="60000"/>
                  </a:srgbClr>
                </a:gs>
                <a:gs pos="100000">
                  <a:srgbClr val="115981">
                    <a:lumMod val="100000"/>
                  </a:srgb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820472" y="699542"/>
            <a:ext cx="0" cy="4443958"/>
          </a:xfrm>
          <a:prstGeom prst="line">
            <a:avLst/>
          </a:prstGeom>
          <a:ln w="76200">
            <a:gradFill flip="none" rotWithShape="1">
              <a:gsLst>
                <a:gs pos="0">
                  <a:srgbClr val="1DAB93">
                    <a:lumMod val="80000"/>
                    <a:lumOff val="20000"/>
                    <a:alpha val="60000"/>
                  </a:srgbClr>
                </a:gs>
                <a:gs pos="100000">
                  <a:srgbClr val="115981">
                    <a:lumMod val="100000"/>
                  </a:srgb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任意多边形: 形状 25"/>
          <p:cNvSpPr/>
          <p:nvPr/>
        </p:nvSpPr>
        <p:spPr>
          <a:xfrm>
            <a:off x="3666593" y="1211380"/>
            <a:ext cx="1561346" cy="15613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115981"/>
          </a:solidFill>
          <a:ln w="63500" cap="flat">
            <a:solidFill>
              <a:srgbClr val="000000">
                <a:alpha val="0"/>
              </a:srgbClr>
            </a:solidFill>
            <a:prstDash val="solid"/>
            <a:miter lim="400000"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36" name="Rectangle 35"/>
          <p:cNvSpPr/>
          <p:nvPr/>
        </p:nvSpPr>
        <p:spPr>
          <a:xfrm>
            <a:off x="6212758" y="2853438"/>
            <a:ext cx="2751730" cy="2158676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 anchorCtr="0"/>
          <a:lstStyle/>
          <a:p>
            <a:pPr marL="171450" indent="-171450">
              <a:spcBef>
                <a:spcPts val="48"/>
              </a:spcBef>
              <a:buFont typeface="Arial" panose="020B0604020202020204" pitchFamily="34" charset="0"/>
              <a:buChar char="•"/>
            </a:pPr>
            <a:r>
              <a:rPr lang="en-US" altLang="zh-CN" sz="1050" spc="100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Student can select </a:t>
            </a:r>
            <a:r>
              <a:rPr lang="en-US" altLang="zh-CN" sz="1050" spc="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one </a:t>
            </a:r>
            <a:r>
              <a:rPr lang="en-US" altLang="zh-CN" sz="1050" spc="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programme</a:t>
            </a:r>
            <a:r>
              <a:rPr lang="en-US" altLang="zh-CN" sz="1050" spc="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only</a:t>
            </a:r>
          </a:p>
          <a:p>
            <a:pPr marL="171450" indent="-171450">
              <a:spcBef>
                <a:spcPts val="48"/>
              </a:spcBef>
              <a:buFont typeface="Arial" panose="020B0604020202020204" pitchFamily="34" charset="0"/>
              <a:buChar char="•"/>
            </a:pPr>
            <a:r>
              <a:rPr lang="en-US" altLang="zh-CN" sz="1050" spc="100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Online application </a:t>
            </a:r>
            <a:r>
              <a:rPr lang="en-US" altLang="zh-CN" sz="1050" spc="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procedure</a:t>
            </a:r>
            <a:r>
              <a:rPr lang="en-US" altLang="zh-CN" sz="1050" spc="100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:</a:t>
            </a:r>
          </a:p>
          <a:p>
            <a:pPr algn="ctr">
              <a:spcBef>
                <a:spcPts val="48"/>
              </a:spcBef>
            </a:pPr>
            <a:endParaRPr lang="en-US" altLang="zh-CN" sz="1050" dirty="0">
              <a:solidFill>
                <a:srgbClr val="A693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48"/>
              </a:spcBef>
            </a:pPr>
            <a:endParaRPr lang="en-US" altLang="zh-CN" sz="1050" dirty="0">
              <a:solidFill>
                <a:srgbClr val="A693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48"/>
              </a:spcBef>
            </a:pPr>
            <a:endParaRPr lang="en-US" altLang="zh-CN" sz="1050" dirty="0">
              <a:solidFill>
                <a:srgbClr val="A693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48"/>
              </a:spcBef>
            </a:pPr>
            <a:endParaRPr lang="en-US" altLang="zh-CN" sz="1050" dirty="0">
              <a:solidFill>
                <a:srgbClr val="A693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48"/>
              </a:spcBef>
            </a:pPr>
            <a:endParaRPr lang="en-US" altLang="zh-CN" sz="1050" dirty="0">
              <a:solidFill>
                <a:srgbClr val="A693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48"/>
              </a:spcBef>
            </a:pPr>
            <a:endParaRPr lang="en-US" altLang="zh-CN" sz="1050" dirty="0">
              <a:solidFill>
                <a:srgbClr val="A693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Bef>
                <a:spcPts val="48"/>
              </a:spcBef>
              <a:buFont typeface="Arial" panose="020B0604020202020204" pitchFamily="34" charset="0"/>
              <a:buChar char="•"/>
            </a:pPr>
            <a:endParaRPr lang="en-US" altLang="zh-CN" sz="1050" spc="100" dirty="0">
              <a:solidFill>
                <a:srgbClr val="A6937B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87252" y="2871614"/>
            <a:ext cx="2528564" cy="2158676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Bef>
                <a:spcPts val="48"/>
              </a:spcBef>
            </a:pPr>
            <a:r>
              <a:rPr lang="en-US" altLang="zh-CN" sz="1050" spc="100" dirty="0" smtClean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1) </a:t>
            </a:r>
            <a:r>
              <a:rPr lang="en-US" altLang="zh-CN" sz="1050" spc="1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Non-final </a:t>
            </a:r>
            <a:r>
              <a:rPr lang="en-US" altLang="zh-CN" sz="1050" spc="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year</a:t>
            </a:r>
            <a:r>
              <a:rPr lang="en-US" altLang="zh-CN" sz="1050" spc="100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050" spc="100" dirty="0" smtClean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students;</a:t>
            </a:r>
          </a:p>
          <a:p>
            <a:pPr>
              <a:lnSpc>
                <a:spcPct val="150000"/>
              </a:lnSpc>
              <a:spcBef>
                <a:spcPts val="48"/>
              </a:spcBef>
            </a:pPr>
            <a:r>
              <a:rPr lang="en-US" altLang="zh-CN" sz="1050" spc="100" dirty="0" smtClean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2) Normally </a:t>
            </a:r>
            <a:r>
              <a:rPr lang="en-US" altLang="zh-CN" sz="1050" spc="100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expected </a:t>
            </a:r>
            <a:r>
              <a:rPr lang="en-US" altLang="zh-CN" sz="1050" spc="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cGPA≥</a:t>
            </a:r>
            <a:r>
              <a:rPr lang="en-US" altLang="zh-CN" sz="1050" spc="1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2.0;</a:t>
            </a:r>
            <a:endParaRPr lang="en-US" altLang="zh-CN" sz="1050" spc="100" dirty="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>
              <a:lnSpc>
                <a:spcPct val="150000"/>
              </a:lnSpc>
              <a:spcBef>
                <a:spcPts val="48"/>
              </a:spcBef>
            </a:pPr>
            <a:r>
              <a:rPr lang="en-US" altLang="zh-CN" sz="1050" spc="100" dirty="0" smtClean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3) Student </a:t>
            </a:r>
            <a:r>
              <a:rPr lang="en-US" altLang="zh-CN" sz="1050" spc="100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is allowed to change </a:t>
            </a:r>
            <a:endParaRPr lang="en-US" altLang="zh-CN" sz="1050" spc="100" dirty="0" smtClean="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>
              <a:spcBef>
                <a:spcPts val="48"/>
              </a:spcBef>
            </a:pPr>
            <a:r>
              <a:rPr lang="en-US" altLang="zh-CN" sz="1050" spc="100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050" spc="100" dirty="0" smtClean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 his/her </a:t>
            </a:r>
            <a:r>
              <a:rPr lang="en-US" altLang="zh-CN" sz="1050" spc="100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study </a:t>
            </a:r>
            <a:r>
              <a:rPr lang="en-US" altLang="zh-CN" sz="1050" spc="100" dirty="0" err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programme</a:t>
            </a:r>
            <a:r>
              <a:rPr lang="en-US" altLang="zh-CN" sz="1050" spc="100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endParaRPr lang="en-US" altLang="zh-CN" sz="1050" spc="100" dirty="0" smtClean="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>
              <a:spcBef>
                <a:spcPts val="48"/>
              </a:spcBef>
            </a:pPr>
            <a:r>
              <a:rPr lang="en-US" altLang="zh-CN" sz="1050" spc="100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050" spc="100" dirty="0" smtClean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 </a:t>
            </a:r>
            <a:r>
              <a:rPr lang="en-US" altLang="zh-CN" sz="1050" spc="1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only </a:t>
            </a:r>
            <a:r>
              <a:rPr lang="en-US" altLang="zh-CN" sz="1050" spc="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once</a:t>
            </a:r>
            <a:r>
              <a:rPr lang="en-US" altLang="zh-CN" sz="1050" spc="100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during four-year </a:t>
            </a:r>
            <a:endParaRPr lang="en-US" altLang="zh-CN" sz="1050" spc="100" dirty="0" smtClean="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>
              <a:lnSpc>
                <a:spcPct val="150000"/>
              </a:lnSpc>
              <a:spcBef>
                <a:spcPts val="48"/>
              </a:spcBef>
            </a:pPr>
            <a:r>
              <a:rPr lang="en-US" altLang="zh-CN" sz="1050" spc="100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050" spc="100" dirty="0" smtClean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 study;</a:t>
            </a:r>
          </a:p>
          <a:p>
            <a:pPr>
              <a:lnSpc>
                <a:spcPct val="150000"/>
              </a:lnSpc>
              <a:spcBef>
                <a:spcPts val="48"/>
              </a:spcBef>
            </a:pPr>
            <a:r>
              <a:rPr lang="en-US" altLang="zh-CN" sz="1050" spc="100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4</a:t>
            </a:r>
            <a:r>
              <a:rPr lang="en-US" altLang="zh-CN" sz="1050" spc="100" dirty="0" smtClean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) More </a:t>
            </a:r>
            <a:r>
              <a:rPr lang="en-US" altLang="zh-CN" sz="1050" spc="100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details please refer to </a:t>
            </a:r>
            <a:endParaRPr lang="en-US" altLang="zh-CN" sz="1050" spc="100" dirty="0" smtClean="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>
              <a:spcBef>
                <a:spcPts val="48"/>
              </a:spcBef>
            </a:pPr>
            <a:r>
              <a:rPr lang="en-US" altLang="zh-CN" sz="1050" spc="100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050" spc="100" dirty="0" smtClean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 AR Website (General </a:t>
            </a:r>
          </a:p>
          <a:p>
            <a:pPr>
              <a:spcBef>
                <a:spcPts val="48"/>
              </a:spcBef>
            </a:pPr>
            <a:r>
              <a:rPr lang="en-US" altLang="zh-CN" sz="1050" spc="100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050" spc="100" dirty="0" smtClean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 Regulations)</a:t>
            </a:r>
          </a:p>
        </p:txBody>
      </p:sp>
      <p:sp>
        <p:nvSpPr>
          <p:cNvPr id="2" name="矩形 1"/>
          <p:cNvSpPr/>
          <p:nvPr/>
        </p:nvSpPr>
        <p:spPr>
          <a:xfrm>
            <a:off x="3349979" y="3056285"/>
            <a:ext cx="2587725" cy="64615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dk2">
                    <a:lumMod val="10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 anchorCtr="1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200" dirty="0">
              <a:solidFill>
                <a:srgbClr val="115981"/>
              </a:solidFill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6224417" y="1746974"/>
            <a:ext cx="1622745" cy="55478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dk2">
                    <a:lumMod val="10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>
            <a:normAutofit/>
          </a:bodyPr>
          <a:lstStyle/>
          <a:p>
            <a:pPr algn="ctr"/>
            <a:endParaRPr lang="zh-CN" altLang="en-US" b="1" dirty="0">
              <a:solidFill>
                <a:srgbClr val="DFC094"/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04196" y="1182384"/>
            <a:ext cx="2197191" cy="2502675"/>
            <a:chOff x="1220481" y="1392759"/>
            <a:chExt cx="2288732" cy="2606941"/>
          </a:xfrm>
        </p:grpSpPr>
        <p:grpSp>
          <p:nvGrpSpPr>
            <p:cNvPr id="23" name="组合 22"/>
            <p:cNvGrpSpPr/>
            <p:nvPr/>
          </p:nvGrpSpPr>
          <p:grpSpPr>
            <a:xfrm>
              <a:off x="1573030" y="1392759"/>
              <a:ext cx="1626396" cy="1626396"/>
              <a:chOff x="1581666" y="1516584"/>
              <a:chExt cx="1626396" cy="1626396"/>
            </a:xfrm>
          </p:grpSpPr>
          <p:sp>
            <p:nvSpPr>
              <p:cNvPr id="26" name="任意多边形: 形状 25"/>
              <p:cNvSpPr/>
              <p:nvPr/>
            </p:nvSpPr>
            <p:spPr>
              <a:xfrm>
                <a:off x="1581666" y="1516584"/>
                <a:ext cx="1626396" cy="1626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115981"/>
              </a:solidFill>
              <a:ln w="63500" cap="flat">
                <a:solidFill>
                  <a:srgbClr val="000000">
                    <a:alpha val="0"/>
                  </a:srgbClr>
                </a:solidFill>
                <a:prstDash val="solid"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7" name="任意多边形: 形状 26"/>
              <p:cNvSpPr/>
              <p:nvPr/>
            </p:nvSpPr>
            <p:spPr>
              <a:xfrm>
                <a:off x="1613078" y="1546788"/>
                <a:ext cx="1559909" cy="15599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chemeClr val="bg1">
                  <a:lumMod val="100000"/>
                </a:schemeClr>
              </a:solidFill>
              <a:ln w="25400" cap="flat">
                <a:solidFill>
                  <a:srgbClr val="000000">
                    <a:alpha val="0"/>
                  </a:srgbClr>
                </a:solidFill>
                <a:prstDash val="solid"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r>
                  <a:rPr lang="en-US" altLang="zh-CN" sz="1600" b="1" dirty="0">
                    <a:solidFill>
                      <a:srgbClr val="11598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Basic Requirement</a:t>
                </a:r>
              </a:p>
            </p:txBody>
          </p:sp>
        </p:grpSp>
        <p:sp>
          <p:nvSpPr>
            <p:cNvPr id="25" name="矩形 24"/>
            <p:cNvSpPr/>
            <p:nvPr/>
          </p:nvSpPr>
          <p:spPr>
            <a:xfrm>
              <a:off x="1220481" y="3428201"/>
              <a:ext cx="2288732" cy="571499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dk2">
                      <a:lumMod val="100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anchor="ctr" anchorCtr="1">
              <a:norm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sz="1200" dirty="0">
                <a:solidFill>
                  <a:srgbClr val="DFC094"/>
                </a:solidFill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705512" y="326937"/>
            <a:ext cx="72008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11598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Application for </a:t>
            </a:r>
            <a:r>
              <a:rPr lang="en-US" sz="3200" b="1" dirty="0" err="1">
                <a:solidFill>
                  <a:srgbClr val="11598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sz="3200" b="1" dirty="0">
                <a:solidFill>
                  <a:srgbClr val="11598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Transfer</a:t>
            </a:r>
          </a:p>
        </p:txBody>
      </p:sp>
      <p:sp>
        <p:nvSpPr>
          <p:cNvPr id="28" name="矩形 45"/>
          <p:cNvSpPr/>
          <p:nvPr/>
        </p:nvSpPr>
        <p:spPr>
          <a:xfrm>
            <a:off x="2767999" y="1638359"/>
            <a:ext cx="1622744" cy="55478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dk2">
                    <a:lumMod val="10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>
            <a:normAutofit/>
          </a:bodyPr>
          <a:lstStyle/>
          <a:p>
            <a:pPr algn="ctr"/>
            <a:endParaRPr lang="zh-CN" altLang="en-US" b="1" dirty="0">
              <a:solidFill>
                <a:srgbClr val="DFC094"/>
              </a:solidFill>
            </a:endParaRPr>
          </a:p>
        </p:txBody>
      </p:sp>
      <p:sp>
        <p:nvSpPr>
          <p:cNvPr id="31" name="任意多边形: 形状 26"/>
          <p:cNvSpPr/>
          <p:nvPr/>
        </p:nvSpPr>
        <p:spPr>
          <a:xfrm>
            <a:off x="3698507" y="1243295"/>
            <a:ext cx="1497518" cy="14975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chemeClr val="bg1">
              <a:lumMod val="100000"/>
            </a:schemeClr>
          </a:solidFill>
          <a:ln w="25400" cap="flat">
            <a:solidFill>
              <a:srgbClr val="000000">
                <a:alpha val="0"/>
              </a:srgbClr>
            </a:solidFill>
            <a:prstDash val="solid"/>
            <a:miter lim="400000"/>
          </a:ln>
          <a:effectLst/>
        </p:spPr>
        <p:txBody>
          <a:bodyPr anchor="ctr"/>
          <a:lstStyle/>
          <a:p>
            <a:pPr algn="ctr"/>
            <a:r>
              <a:rPr lang="en-US" altLang="zh-CN" sz="1600" b="1" dirty="0" err="1">
                <a:solidFill>
                  <a:srgbClr val="11598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Programme</a:t>
            </a:r>
            <a:endParaRPr lang="en-US" altLang="zh-CN" sz="1600" b="1" dirty="0">
              <a:solidFill>
                <a:srgbClr val="11598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ctr"/>
            <a:r>
              <a:rPr lang="en-US" altLang="zh-CN" sz="1600" b="1" dirty="0">
                <a:solidFill>
                  <a:srgbClr val="11598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Information</a:t>
            </a:r>
            <a:endParaRPr lang="en-US" altLang="zh-CN" sz="1600" b="1" dirty="0">
              <a:solidFill>
                <a:srgbClr val="1159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任意多边形: 形状 25"/>
          <p:cNvSpPr/>
          <p:nvPr/>
        </p:nvSpPr>
        <p:spPr>
          <a:xfrm>
            <a:off x="6771946" y="1135077"/>
            <a:ext cx="1561346" cy="15613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115981"/>
          </a:solidFill>
          <a:ln w="63500" cap="flat">
            <a:solidFill>
              <a:srgbClr val="000000">
                <a:alpha val="0"/>
              </a:srgbClr>
            </a:solidFill>
            <a:prstDash val="solid"/>
            <a:miter lim="400000"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38" name="任意多边形: 形状 26"/>
          <p:cNvSpPr/>
          <p:nvPr/>
        </p:nvSpPr>
        <p:spPr>
          <a:xfrm>
            <a:off x="6803860" y="1166992"/>
            <a:ext cx="1497518" cy="14975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chemeClr val="bg1">
              <a:lumMod val="100000"/>
            </a:schemeClr>
          </a:solidFill>
          <a:ln w="25400" cap="flat">
            <a:solidFill>
              <a:srgbClr val="000000">
                <a:alpha val="0"/>
              </a:srgbClr>
            </a:solidFill>
            <a:prstDash val="solid"/>
            <a:miter lim="400000"/>
          </a:ln>
          <a:effectLst/>
        </p:spPr>
        <p:txBody>
          <a:bodyPr anchor="ctr"/>
          <a:lstStyle/>
          <a:p>
            <a:pPr algn="ctr"/>
            <a:r>
              <a:rPr lang="en-US" altLang="zh-CN" sz="1600" b="1" dirty="0">
                <a:solidFill>
                  <a:srgbClr val="1159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Apply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218008" y="2853437"/>
            <a:ext cx="2458516" cy="2158677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48"/>
              </a:spcBef>
            </a:pPr>
            <a:endParaRPr lang="en-US" altLang="zh-CN" sz="1050" spc="100" dirty="0" smtClean="0">
              <a:solidFill>
                <a:srgbClr val="A6937B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>
              <a:spcBef>
                <a:spcPts val="48"/>
              </a:spcBef>
            </a:pPr>
            <a:r>
              <a:rPr lang="en-US" altLang="zh-CN" sz="1050" spc="100" dirty="0" smtClean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Musical </a:t>
            </a:r>
            <a:r>
              <a:rPr lang="en-US" altLang="zh-CN" sz="1050" spc="100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Arts </a:t>
            </a:r>
            <a:r>
              <a:rPr lang="en-US" altLang="zh-CN" sz="1050" spc="100" dirty="0" err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Programme</a:t>
            </a:r>
            <a:r>
              <a:rPr lang="en-US" altLang="zh-CN" sz="1050" spc="100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050" spc="100" dirty="0" smtClean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is   </a:t>
            </a:r>
            <a:endParaRPr lang="en-US" altLang="zh-CN" sz="1050" spc="100" dirty="0" smtClean="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>
              <a:spcBef>
                <a:spcPts val="48"/>
              </a:spcBef>
            </a:pPr>
            <a:r>
              <a:rPr lang="en-US" altLang="zh-CN" sz="1050" spc="100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050" spc="100" dirty="0" smtClean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050" spc="1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not </a:t>
            </a:r>
            <a:r>
              <a:rPr lang="en-US" altLang="zh-CN" sz="1050" spc="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eligible to apply </a:t>
            </a:r>
            <a:r>
              <a:rPr lang="en-US" altLang="zh-CN" sz="1050" spc="100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for </a:t>
            </a:r>
            <a:endParaRPr lang="en-US" altLang="zh-CN" sz="1050" spc="100" dirty="0" smtClean="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>
              <a:spcBef>
                <a:spcPts val="48"/>
              </a:spcBef>
            </a:pPr>
            <a:r>
              <a:rPr lang="en-US" altLang="zh-CN" sz="1050" spc="100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050" spc="100" dirty="0" smtClean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050" spc="100" dirty="0" err="1" smtClean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programme</a:t>
            </a:r>
            <a:r>
              <a:rPr lang="en-US" altLang="zh-CN" sz="1050" spc="100" dirty="0" smtClean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050" spc="100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transfer</a:t>
            </a:r>
          </a:p>
        </p:txBody>
      </p:sp>
      <p:sp>
        <p:nvSpPr>
          <p:cNvPr id="5" name="Down Arrow 4"/>
          <p:cNvSpPr/>
          <p:nvPr/>
        </p:nvSpPr>
        <p:spPr>
          <a:xfrm>
            <a:off x="7550166" y="3574227"/>
            <a:ext cx="244315" cy="187795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E35D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2" name="Down Arrow 21"/>
          <p:cNvSpPr/>
          <p:nvPr/>
        </p:nvSpPr>
        <p:spPr>
          <a:xfrm>
            <a:off x="7558812" y="3950952"/>
            <a:ext cx="244315" cy="187795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E35D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55609" y="3722592"/>
            <a:ext cx="24507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8"/>
              </a:spcBef>
            </a:pPr>
            <a:r>
              <a:rPr lang="en-US" altLang="zh-CN" sz="105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Faculty/School Review (GPA)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200649" y="4107744"/>
            <a:ext cx="294335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8"/>
              </a:spcBef>
            </a:pPr>
            <a:r>
              <a:rPr lang="en-US" altLang="zh-CN" sz="105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 &amp; Design Portfolio Assessment (normally required by AIM, CTV and MAD)/Interview (if needed)</a:t>
            </a:r>
          </a:p>
        </p:txBody>
      </p:sp>
      <p:sp>
        <p:nvSpPr>
          <p:cNvPr id="29" name="Down Arrow 28"/>
          <p:cNvSpPr/>
          <p:nvPr/>
        </p:nvSpPr>
        <p:spPr>
          <a:xfrm>
            <a:off x="7552618" y="4530815"/>
            <a:ext cx="244315" cy="187795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E35D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224417" y="4712172"/>
            <a:ext cx="27547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ctr"/>
            <a:r>
              <a:rPr lang="en-US" altLang="zh-CN" sz="105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 Release &amp; Confirmation of Transfer</a:t>
            </a:r>
          </a:p>
          <a:p>
            <a:pPr defTabSz="914400" fontAlgn="ctr"/>
            <a:endParaRPr lang="en-US" altLang="zh-CN" sz="1050" dirty="0">
              <a:solidFill>
                <a:srgbClr val="A693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6183" y="3332804"/>
            <a:ext cx="221161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Submit Online Application </a:t>
            </a:r>
          </a:p>
        </p:txBody>
      </p:sp>
      <p:sp>
        <p:nvSpPr>
          <p:cNvPr id="37" name="Flowchart: Connector 36"/>
          <p:cNvSpPr/>
          <p:nvPr/>
        </p:nvSpPr>
        <p:spPr>
          <a:xfrm>
            <a:off x="519190" y="48375"/>
            <a:ext cx="1178277" cy="1194920"/>
          </a:xfrm>
          <a:prstGeom prst="flowChartConnector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16246" y="153715"/>
            <a:ext cx="9695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DFC094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华康雅宋体W9(P)" panose="02020900000000000000" pitchFamily="18" charset="-122"/>
                <a:cs typeface="Arial" panose="020B0604020202020204" pitchFamily="34" charset="0"/>
                <a:sym typeface="+mn-lt"/>
              </a:rPr>
              <a:t>01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50"/>
          <p:cNvSpPr txBox="1"/>
          <p:nvPr/>
        </p:nvSpPr>
        <p:spPr>
          <a:xfrm>
            <a:off x="2123728" y="96017"/>
            <a:ext cx="48333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/>
            <a:r>
              <a:rPr lang="en-US" sz="3200" b="1" dirty="0" err="1">
                <a:solidFill>
                  <a:srgbClr val="11598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Programme</a:t>
            </a:r>
            <a:r>
              <a:rPr lang="en-US" sz="3200" b="1" dirty="0">
                <a:solidFill>
                  <a:srgbClr val="11598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Information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5045" y="4487246"/>
            <a:ext cx="8432983" cy="246221"/>
          </a:xfrm>
          <a:prstGeom prst="rect">
            <a:avLst/>
          </a:prstGeom>
          <a:solidFill>
            <a:srgbClr val="F0F3F5"/>
          </a:solidFill>
        </p:spPr>
        <p:txBody>
          <a:bodyPr wrap="square" rtlCol="0">
            <a:spAutoFit/>
          </a:bodyPr>
          <a:lstStyle/>
          <a:p>
            <a:r>
              <a:rPr lang="en-US" altLang="zh-CN" sz="1000" b="1" kern="0" dirty="0">
                <a:solidFill>
                  <a:schemeClr val="dk1"/>
                </a:solidFill>
              </a:rPr>
              <a:t>If the application is approved, the receiving </a:t>
            </a:r>
            <a:r>
              <a:rPr lang="en-US" altLang="zh-CN" sz="1000" b="1" kern="0" dirty="0" err="1">
                <a:solidFill>
                  <a:schemeClr val="dk1"/>
                </a:solidFill>
              </a:rPr>
              <a:t>programme</a:t>
            </a:r>
            <a:r>
              <a:rPr lang="en-US" altLang="zh-CN" sz="1000" b="1" kern="0" dirty="0">
                <a:solidFill>
                  <a:schemeClr val="dk1"/>
                </a:solidFill>
              </a:rPr>
              <a:t> will decide to admit the student to the year of study which is considers appropriate.</a:t>
            </a:r>
            <a:endParaRPr lang="zh-CN" altLang="en-US" sz="1000" b="1" kern="0" dirty="0">
              <a:solidFill>
                <a:schemeClr val="dk1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1023196"/>
              </p:ext>
            </p:extLst>
          </p:nvPr>
        </p:nvGraphicFramePr>
        <p:xfrm>
          <a:off x="336399" y="915566"/>
          <a:ext cx="3947569" cy="34277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3542">
                  <a:extLst>
                    <a:ext uri="{9D8B030D-6E8A-4147-A177-3AD203B41FA5}">
                      <a16:colId xmlns:a16="http://schemas.microsoft.com/office/drawing/2014/main" val="2623107417"/>
                    </a:ext>
                  </a:extLst>
                </a:gridCol>
                <a:gridCol w="799771">
                  <a:extLst>
                    <a:ext uri="{9D8B030D-6E8A-4147-A177-3AD203B41FA5}">
                      <a16:colId xmlns:a16="http://schemas.microsoft.com/office/drawing/2014/main" val="3865885233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398502516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117454239"/>
                    </a:ext>
                  </a:extLst>
                </a:gridCol>
              </a:tblGrid>
              <a:tr h="3777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chemeClr val="tx1"/>
                          </a:solidFill>
                          <a:effectLst/>
                        </a:rPr>
                        <a:t>Faculty/School</a:t>
                      </a:r>
                      <a:endParaRPr lang="en-US" sz="900" kern="100" dirty="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333" marR="53333" marT="0" marB="0" anchor="ctr"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chemeClr val="tx1"/>
                          </a:solidFill>
                          <a:effectLst/>
                        </a:rPr>
                        <a:t>Abbreviation</a:t>
                      </a:r>
                      <a:endParaRPr lang="en-US" sz="900" kern="100" dirty="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333" marR="5333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chemeClr val="tx1"/>
                          </a:solidFill>
                          <a:effectLst/>
                        </a:rPr>
                        <a:t>Abbreviation</a:t>
                      </a:r>
                      <a:endParaRPr lang="en-US" sz="900" kern="100" dirty="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333" marR="5333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chemeClr val="tx1"/>
                          </a:solidFill>
                          <a:effectLst/>
                        </a:rPr>
                        <a:t>Current offered Study Year (</a:t>
                      </a:r>
                      <a:r>
                        <a:rPr lang="en-US" sz="900" kern="0" dirty="0">
                          <a:solidFill>
                            <a:srgbClr val="FF0000"/>
                          </a:solidFill>
                          <a:effectLst/>
                        </a:rPr>
                        <a:t>exclude Yr-4</a:t>
                      </a:r>
                      <a:r>
                        <a:rPr lang="en-US" sz="900" kern="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US" sz="900" kern="100" dirty="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333" marR="5333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906032"/>
                  </a:ext>
                </a:extLst>
              </a:tr>
              <a:tr h="198519">
                <a:tc row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u="none" kern="0" dirty="0">
                          <a:solidFill>
                            <a:schemeClr val="tx1"/>
                          </a:solidFill>
                          <a:effectLst/>
                        </a:rPr>
                        <a:t>FBM</a:t>
                      </a:r>
                      <a:endParaRPr lang="en-US" sz="800" u="none" kern="100" dirty="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333" marR="53333" marT="0" marB="0" anchor="ctr"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1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 b="1" kern="0" dirty="0">
                          <a:effectLst/>
                        </a:rPr>
                        <a:t>ACCT</a:t>
                      </a:r>
                      <a:endParaRPr lang="en-US" sz="8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333" marR="5333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1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800" kern="0" dirty="0">
                          <a:effectLst/>
                        </a:rPr>
                        <a:t>会计学</a:t>
                      </a:r>
                      <a:endParaRPr lang="en-US" sz="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333" marR="5333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1ED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 b="1" kern="0" dirty="0" err="1">
                          <a:effectLst/>
                        </a:rPr>
                        <a:t>Yr</a:t>
                      </a:r>
                      <a:r>
                        <a:rPr lang="en-US" sz="800" b="1" kern="0" dirty="0">
                          <a:effectLst/>
                        </a:rPr>
                        <a:t> 1-3</a:t>
                      </a:r>
                      <a:endParaRPr lang="en-US" sz="8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333" marR="5333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1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6022176"/>
                  </a:ext>
                </a:extLst>
              </a:tr>
              <a:tr h="1985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 b="1" kern="0" dirty="0">
                          <a:effectLst/>
                        </a:rPr>
                        <a:t>AE</a:t>
                      </a:r>
                      <a:endParaRPr lang="en-US" sz="8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333" marR="5333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1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800" kern="0" dirty="0">
                          <a:effectLst/>
                        </a:rPr>
                        <a:t>应用经济学</a:t>
                      </a:r>
                      <a:endParaRPr lang="en-US" sz="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333" marR="5333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1E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564169"/>
                  </a:ext>
                </a:extLst>
              </a:tr>
              <a:tr h="1985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 b="1" kern="0" dirty="0">
                          <a:effectLst/>
                        </a:rPr>
                        <a:t>FIN</a:t>
                      </a:r>
                      <a:endParaRPr lang="en-US" sz="8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333" marR="5333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1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800" kern="0" dirty="0">
                          <a:effectLst/>
                        </a:rPr>
                        <a:t>财务学</a:t>
                      </a:r>
                      <a:endParaRPr lang="en-US" sz="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333" marR="5333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1E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945037"/>
                  </a:ext>
                </a:extLst>
              </a:tr>
              <a:tr h="2370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 b="1" kern="0" dirty="0">
                          <a:effectLst/>
                        </a:rPr>
                        <a:t>EBIS</a:t>
                      </a:r>
                      <a:endParaRPr lang="en-US" sz="8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333" marR="5333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1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800" kern="0" dirty="0">
                          <a:effectLst/>
                        </a:rPr>
                        <a:t>电子商务与资讯系统管理</a:t>
                      </a:r>
                      <a:endParaRPr lang="en-US" sz="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333" marR="5333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1E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0919804"/>
                  </a:ext>
                </a:extLst>
              </a:tr>
              <a:tr h="1985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 b="1" kern="0" dirty="0">
                          <a:effectLst/>
                        </a:rPr>
                        <a:t>EPIN</a:t>
                      </a:r>
                      <a:endParaRPr lang="en-US" sz="8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333" marR="5333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1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800" kern="0" dirty="0">
                          <a:effectLst/>
                        </a:rPr>
                        <a:t>创业与创新管理</a:t>
                      </a:r>
                      <a:endParaRPr lang="en-US" sz="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333" marR="5333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1E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5612660"/>
                  </a:ext>
                </a:extLst>
              </a:tr>
              <a:tr h="1985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 b="1" kern="0" dirty="0">
                          <a:effectLst/>
                        </a:rPr>
                        <a:t>MHR</a:t>
                      </a:r>
                      <a:endParaRPr lang="en-US" sz="8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333" marR="5333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1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800" kern="0" dirty="0">
                          <a:effectLst/>
                        </a:rPr>
                        <a:t>人力资源管理</a:t>
                      </a:r>
                      <a:endParaRPr lang="en-US" sz="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333" marR="5333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1E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5924440"/>
                  </a:ext>
                </a:extLst>
              </a:tr>
              <a:tr h="1985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 b="1" kern="0" dirty="0">
                          <a:effectLst/>
                        </a:rPr>
                        <a:t>MKT</a:t>
                      </a:r>
                      <a:endParaRPr lang="en-US" sz="8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333" marR="5333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1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800" kern="0" dirty="0">
                          <a:effectLst/>
                        </a:rPr>
                        <a:t>市场营销管理</a:t>
                      </a:r>
                      <a:endParaRPr lang="en-US" sz="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333" marR="5333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1E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320420"/>
                  </a:ext>
                </a:extLst>
              </a:tr>
              <a:tr h="1985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 b="1" kern="0" dirty="0">
                          <a:effectLst/>
                        </a:rPr>
                        <a:t>BUSA</a:t>
                      </a:r>
                      <a:endParaRPr lang="en-US" sz="8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333" marR="5333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1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800" kern="0" dirty="0">
                          <a:effectLst/>
                        </a:rPr>
                        <a:t>商业分析</a:t>
                      </a:r>
                      <a:endParaRPr lang="en-US" sz="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333" marR="5333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1E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 b="1" kern="0" dirty="0" err="1">
                          <a:solidFill>
                            <a:srgbClr val="C00000"/>
                          </a:solidFill>
                          <a:effectLst/>
                        </a:rPr>
                        <a:t>Yr</a:t>
                      </a:r>
                      <a:r>
                        <a:rPr lang="en-US" sz="800" b="1" kern="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800" b="1" kern="0" dirty="0" smtClean="0">
                          <a:solidFill>
                            <a:srgbClr val="C00000"/>
                          </a:solidFill>
                          <a:effectLst/>
                        </a:rPr>
                        <a:t>1</a:t>
                      </a:r>
                    </a:p>
                  </a:txBody>
                  <a:tcPr marL="53333" marR="5333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1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611175"/>
                  </a:ext>
                </a:extLst>
              </a:tr>
              <a:tr h="1985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 b="1" kern="0">
                          <a:effectLst/>
                        </a:rPr>
                        <a:t>DMM</a:t>
                      </a:r>
                      <a:endParaRPr lang="en-US" sz="800" b="1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333" marR="5333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1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800" kern="0" dirty="0">
                          <a:effectLst/>
                        </a:rPr>
                        <a:t>数字媒体管理</a:t>
                      </a:r>
                      <a:endParaRPr lang="en-US" sz="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333" marR="5333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1ED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333" marR="5333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0792678"/>
                  </a:ext>
                </a:extLst>
              </a:tr>
              <a:tr h="198519">
                <a:tc row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u="none" kern="0" dirty="0">
                          <a:solidFill>
                            <a:schemeClr val="tx1"/>
                          </a:solidFill>
                          <a:effectLst/>
                        </a:rPr>
                        <a:t>SCC</a:t>
                      </a:r>
                      <a:endParaRPr lang="en-US" sz="800" u="none" kern="100" dirty="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333" marR="53333" marT="0" marB="0" anchor="ctr"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0F3F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 b="1" kern="0" dirty="0">
                          <a:effectLst/>
                        </a:rPr>
                        <a:t>AIM</a:t>
                      </a:r>
                      <a:endParaRPr lang="en-US" sz="8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333" marR="5333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800" kern="0" dirty="0">
                          <a:effectLst/>
                        </a:rPr>
                        <a:t>动画与互动媒体</a:t>
                      </a:r>
                      <a:endParaRPr lang="en-US" sz="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333" marR="5333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5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 b="1" kern="0" dirty="0" err="1">
                          <a:effectLst/>
                        </a:rPr>
                        <a:t>Yr</a:t>
                      </a:r>
                      <a:r>
                        <a:rPr lang="en-US" sz="800" b="1" kern="0" dirty="0">
                          <a:effectLst/>
                        </a:rPr>
                        <a:t> 1-3</a:t>
                      </a:r>
                      <a:endParaRPr lang="en-US" sz="8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333" marR="5333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4317969"/>
                  </a:ext>
                </a:extLst>
              </a:tr>
              <a:tr h="1985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 b="1" kern="0" dirty="0">
                          <a:effectLst/>
                        </a:rPr>
                        <a:t>CTV</a:t>
                      </a:r>
                      <a:endParaRPr lang="en-US" sz="8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333" marR="5333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800" kern="0" dirty="0">
                          <a:effectLst/>
                        </a:rPr>
                        <a:t>影视学</a:t>
                      </a:r>
                      <a:endParaRPr lang="en-US" sz="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333" marR="5333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8489099"/>
                  </a:ext>
                </a:extLst>
              </a:tr>
              <a:tr h="1985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 b="1" kern="0" dirty="0">
                          <a:effectLst/>
                        </a:rPr>
                        <a:t>CCM</a:t>
                      </a:r>
                      <a:endParaRPr lang="en-US" sz="8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333" marR="5333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800" kern="0" dirty="0">
                          <a:effectLst/>
                        </a:rPr>
                        <a:t>文化创意与管理</a:t>
                      </a:r>
                      <a:endParaRPr lang="en-US" sz="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333" marR="5333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2237021"/>
                  </a:ext>
                </a:extLst>
              </a:tr>
              <a:tr h="1985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 b="1" kern="0" dirty="0">
                          <a:effectLst/>
                        </a:rPr>
                        <a:t>MAD</a:t>
                      </a:r>
                      <a:endParaRPr lang="en-US" sz="8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333" marR="5333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800" kern="0" dirty="0">
                          <a:effectLst/>
                        </a:rPr>
                        <a:t>媒体艺术与设计</a:t>
                      </a:r>
                      <a:endParaRPr lang="en-US" sz="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333" marR="5333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4099761"/>
                  </a:ext>
                </a:extLst>
              </a:tr>
              <a:tr h="1985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 b="1" kern="0" dirty="0">
                          <a:effectLst/>
                        </a:rPr>
                        <a:t>THEM</a:t>
                      </a:r>
                      <a:endParaRPr lang="en-US" sz="8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333" marR="5333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800" kern="0" dirty="0">
                          <a:effectLst/>
                        </a:rPr>
                        <a:t>旅游、酒店与会展管理</a:t>
                      </a:r>
                      <a:endParaRPr lang="en-US" sz="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333" marR="5333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2593127"/>
                  </a:ext>
                </a:extLst>
              </a:tr>
              <a:tr h="1985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 b="1" kern="0" dirty="0">
                          <a:effectLst/>
                        </a:rPr>
                        <a:t>MUS</a:t>
                      </a:r>
                      <a:endParaRPr lang="en-US" sz="8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333" marR="5333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0F3F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800" kern="0" dirty="0">
                          <a:effectLst/>
                        </a:rPr>
                        <a:t>音乐艺术</a:t>
                      </a:r>
                      <a:endParaRPr lang="en-US" sz="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333" marR="5333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0F3F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 b="1" kern="0" dirty="0">
                          <a:solidFill>
                            <a:srgbClr val="C00000"/>
                          </a:solidFill>
                          <a:effectLst/>
                        </a:rPr>
                        <a:t>Not eligible to apply</a:t>
                      </a:r>
                      <a:endParaRPr lang="en-US" sz="800" b="1" kern="100" dirty="0">
                        <a:solidFill>
                          <a:srgbClr val="C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333" marR="5333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0F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584590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3475773"/>
              </p:ext>
            </p:extLst>
          </p:nvPr>
        </p:nvGraphicFramePr>
        <p:xfrm>
          <a:off x="4721463" y="915566"/>
          <a:ext cx="4056565" cy="34638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10635">
                  <a:extLst>
                    <a:ext uri="{9D8B030D-6E8A-4147-A177-3AD203B41FA5}">
                      <a16:colId xmlns:a16="http://schemas.microsoft.com/office/drawing/2014/main" val="2623855724"/>
                    </a:ext>
                  </a:extLst>
                </a:gridCol>
                <a:gridCol w="845549">
                  <a:extLst>
                    <a:ext uri="{9D8B030D-6E8A-4147-A177-3AD203B41FA5}">
                      <a16:colId xmlns:a16="http://schemas.microsoft.com/office/drawing/2014/main" val="3906429396"/>
                    </a:ext>
                  </a:extLst>
                </a:gridCol>
                <a:gridCol w="1362705">
                  <a:extLst>
                    <a:ext uri="{9D8B030D-6E8A-4147-A177-3AD203B41FA5}">
                      <a16:colId xmlns:a16="http://schemas.microsoft.com/office/drawing/2014/main" val="1520245581"/>
                    </a:ext>
                  </a:extLst>
                </a:gridCol>
                <a:gridCol w="1037676">
                  <a:extLst>
                    <a:ext uri="{9D8B030D-6E8A-4147-A177-3AD203B41FA5}">
                      <a16:colId xmlns:a16="http://schemas.microsoft.com/office/drawing/2014/main" val="1945996810"/>
                    </a:ext>
                  </a:extLst>
                </a:gridCol>
              </a:tblGrid>
              <a:tr h="34168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Faculty/School</a:t>
                      </a:r>
                    </a:p>
                  </a:txBody>
                  <a:tcPr marL="51253" marR="51253" marT="0" marB="0" anchor="ctr"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90A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Abbreviation</a:t>
                      </a:r>
                    </a:p>
                  </a:txBody>
                  <a:tcPr marL="51253" marR="5125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90A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Abbreviation</a:t>
                      </a:r>
                    </a:p>
                  </a:txBody>
                  <a:tcPr marL="51253" marR="5125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90A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Current offered Study Year (</a:t>
                      </a:r>
                      <a:r>
                        <a:rPr lang="en-US" sz="900" b="1" kern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exclude Yr-4</a:t>
                      </a:r>
                      <a:r>
                        <a:rPr lang="en-US" sz="900" b="1" kern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51253" marR="5125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90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3336682"/>
                  </a:ext>
                </a:extLst>
              </a:tr>
              <a:tr h="190774">
                <a:tc row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u="none" kern="0" dirty="0">
                          <a:solidFill>
                            <a:schemeClr val="tx1"/>
                          </a:solidFill>
                          <a:effectLst/>
                        </a:rPr>
                        <a:t>FHSS</a:t>
                      </a:r>
                      <a:endParaRPr lang="en-US" sz="900" u="none" kern="100" dirty="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253" marR="51253" marT="0" marB="0" anchor="ctr"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 b="1" kern="0" dirty="0">
                          <a:effectLst/>
                        </a:rPr>
                        <a:t>CCGC</a:t>
                      </a:r>
                      <a:endParaRPr lang="en-US" sz="9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253" marR="5125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800" kern="0" dirty="0">
                          <a:effectLst/>
                        </a:rPr>
                        <a:t>中华文化与国际传播</a:t>
                      </a:r>
                      <a:endParaRPr lang="en-US" sz="9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253" marR="5125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5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 b="1" kern="0" dirty="0" err="1">
                          <a:solidFill>
                            <a:schemeClr val="tx1"/>
                          </a:solidFill>
                          <a:effectLst/>
                        </a:rPr>
                        <a:t>Yr</a:t>
                      </a:r>
                      <a:r>
                        <a:rPr lang="en-US" sz="800" b="1" kern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800" b="1" kern="0" dirty="0" smtClean="0">
                          <a:solidFill>
                            <a:schemeClr val="tx1"/>
                          </a:solidFill>
                          <a:effectLst/>
                        </a:rPr>
                        <a:t>1-3</a:t>
                      </a:r>
                      <a:endParaRPr lang="en-US" sz="900" b="1" kern="100" dirty="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253" marR="5125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3252354"/>
                  </a:ext>
                </a:extLst>
              </a:tr>
              <a:tr h="1907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 b="1" kern="0" dirty="0">
                          <a:effectLst/>
                        </a:rPr>
                        <a:t>MCOM</a:t>
                      </a:r>
                      <a:endParaRPr lang="en-US" sz="9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253" marR="5125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800" kern="0" dirty="0">
                          <a:effectLst/>
                        </a:rPr>
                        <a:t>媒体与传播学</a:t>
                      </a:r>
                      <a:endParaRPr lang="en-US" sz="9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253" marR="5125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3981134"/>
                  </a:ext>
                </a:extLst>
              </a:tr>
              <a:tr h="1907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 b="1" kern="0" dirty="0">
                          <a:effectLst/>
                        </a:rPr>
                        <a:t>PRA</a:t>
                      </a:r>
                      <a:endParaRPr lang="en-US" sz="9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253" marR="5125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800" kern="0" dirty="0">
                          <a:effectLst/>
                        </a:rPr>
                        <a:t>公共关系与广告学</a:t>
                      </a:r>
                      <a:endParaRPr lang="en-US" sz="9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253" marR="5125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9887754"/>
                  </a:ext>
                </a:extLst>
              </a:tr>
              <a:tr h="1907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 b="1" kern="0" dirty="0">
                          <a:effectLst/>
                        </a:rPr>
                        <a:t>ATS</a:t>
                      </a:r>
                      <a:endParaRPr lang="en-US" sz="9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253" marR="5125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800" kern="0" dirty="0">
                          <a:effectLst/>
                        </a:rPr>
                        <a:t>应用翻译学</a:t>
                      </a:r>
                      <a:endParaRPr lang="en-US" sz="9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253" marR="5125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2510489"/>
                  </a:ext>
                </a:extLst>
              </a:tr>
              <a:tr h="1907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 b="1" kern="0" dirty="0">
                          <a:effectLst/>
                        </a:rPr>
                        <a:t>ELLS</a:t>
                      </a:r>
                      <a:endParaRPr lang="en-US" sz="9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253" marR="5125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800" kern="0" dirty="0">
                          <a:effectLst/>
                        </a:rPr>
                        <a:t>英语语言文学</a:t>
                      </a:r>
                      <a:endParaRPr lang="en-US" sz="9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253" marR="5125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33123"/>
                  </a:ext>
                </a:extLst>
              </a:tr>
              <a:tr h="1907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 b="1" kern="0" dirty="0">
                          <a:effectLst/>
                        </a:rPr>
                        <a:t>GAD</a:t>
                      </a:r>
                      <a:endParaRPr lang="en-US" sz="9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253" marR="5125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800" kern="0" dirty="0">
                          <a:effectLst/>
                        </a:rPr>
                        <a:t>全球化与发展</a:t>
                      </a:r>
                      <a:endParaRPr lang="en-US" sz="9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253" marR="5125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900" b="1" kern="100" dirty="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253" marR="5125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6296563"/>
                  </a:ext>
                </a:extLst>
              </a:tr>
              <a:tr h="1907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 b="1" kern="0" dirty="0">
                          <a:effectLst/>
                        </a:rPr>
                        <a:t>DGS</a:t>
                      </a:r>
                      <a:endParaRPr lang="en-US" sz="9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253" marR="5125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800" kern="0" dirty="0">
                          <a:effectLst/>
                        </a:rPr>
                        <a:t>数字社会科学</a:t>
                      </a:r>
                      <a:endParaRPr lang="en-US" sz="9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253" marR="5125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 b="1" kern="0" dirty="0" err="1">
                          <a:solidFill>
                            <a:srgbClr val="C00000"/>
                          </a:solidFill>
                          <a:effectLst/>
                        </a:rPr>
                        <a:t>Yr</a:t>
                      </a:r>
                      <a:r>
                        <a:rPr lang="en-US" sz="800" b="1" kern="0" dirty="0">
                          <a:solidFill>
                            <a:srgbClr val="C00000"/>
                          </a:solidFill>
                          <a:effectLst/>
                        </a:rPr>
                        <a:t> 1-2</a:t>
                      </a:r>
                      <a:endParaRPr lang="en-US" sz="900" b="1" kern="100" dirty="0">
                        <a:solidFill>
                          <a:srgbClr val="C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253" marR="5125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1968319"/>
                  </a:ext>
                </a:extLst>
              </a:tr>
              <a:tr h="190774">
                <a:tc row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u="none" kern="0" dirty="0">
                          <a:solidFill>
                            <a:schemeClr val="tx1"/>
                          </a:solidFill>
                          <a:effectLst/>
                        </a:rPr>
                        <a:t>FST</a:t>
                      </a:r>
                      <a:endParaRPr lang="en-US" sz="900" u="none" kern="100" dirty="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253" marR="51253" marT="0" marB="0" anchor="ctr"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6F0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 b="1" kern="0" dirty="0">
                          <a:effectLst/>
                        </a:rPr>
                        <a:t>AM</a:t>
                      </a:r>
                      <a:endParaRPr lang="en-US" sz="9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253" marR="5125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800" kern="0" dirty="0">
                          <a:effectLst/>
                        </a:rPr>
                        <a:t>应用数学</a:t>
                      </a:r>
                      <a:endParaRPr lang="en-US" sz="9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253" marR="5125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F4"/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 b="1" kern="0" dirty="0" err="1">
                          <a:effectLst/>
                        </a:rPr>
                        <a:t>Yr</a:t>
                      </a:r>
                      <a:r>
                        <a:rPr lang="en-US" sz="800" b="1" kern="0" dirty="0">
                          <a:effectLst/>
                        </a:rPr>
                        <a:t> 1-3</a:t>
                      </a:r>
                      <a:endParaRPr lang="en-US" sz="9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253" marR="5125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6F0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519772"/>
                  </a:ext>
                </a:extLst>
              </a:tr>
              <a:tr h="1907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 b="1" kern="0" dirty="0">
                          <a:effectLst/>
                        </a:rPr>
                        <a:t>FM</a:t>
                      </a:r>
                      <a:endParaRPr lang="en-US" sz="9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253" marR="5125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800" kern="0">
                          <a:effectLst/>
                        </a:rPr>
                        <a:t>金融数学</a:t>
                      </a:r>
                      <a:endParaRPr lang="en-US" sz="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253" marR="5125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7649876"/>
                  </a:ext>
                </a:extLst>
              </a:tr>
              <a:tr h="1907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 b="1" kern="0" dirty="0">
                          <a:effectLst/>
                        </a:rPr>
                        <a:t>DS</a:t>
                      </a:r>
                      <a:endParaRPr lang="en-US" sz="9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253" marR="5125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800" kern="0">
                          <a:effectLst/>
                        </a:rPr>
                        <a:t>数据科学</a:t>
                      </a:r>
                      <a:endParaRPr lang="en-US" sz="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253" marR="5125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1662639"/>
                  </a:ext>
                </a:extLst>
              </a:tr>
              <a:tr h="1907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 b="1" kern="0" dirty="0">
                          <a:effectLst/>
                        </a:rPr>
                        <a:t>STAT</a:t>
                      </a:r>
                      <a:endParaRPr lang="en-US" sz="9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253" marR="5125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800" kern="0">
                          <a:effectLst/>
                        </a:rPr>
                        <a:t>统计学</a:t>
                      </a:r>
                      <a:endParaRPr lang="en-US" sz="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253" marR="5125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5253106"/>
                  </a:ext>
                </a:extLst>
              </a:tr>
              <a:tr h="1907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 b="1" kern="0" dirty="0">
                          <a:effectLst/>
                        </a:rPr>
                        <a:t>AI</a:t>
                      </a:r>
                      <a:endParaRPr lang="en-US" sz="9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253" marR="5125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800" kern="0">
                          <a:effectLst/>
                        </a:rPr>
                        <a:t>人工智能</a:t>
                      </a:r>
                      <a:endParaRPr lang="en-US" sz="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253" marR="5125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0556961"/>
                  </a:ext>
                </a:extLst>
              </a:tr>
              <a:tr h="1907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 b="1" kern="0" dirty="0">
                          <a:effectLst/>
                        </a:rPr>
                        <a:t>CST</a:t>
                      </a:r>
                      <a:endParaRPr lang="en-US" sz="9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253" marR="5125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800" kern="0" dirty="0">
                          <a:effectLst/>
                        </a:rPr>
                        <a:t>计算机科学与技术</a:t>
                      </a:r>
                      <a:endParaRPr lang="en-US" sz="9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253" marR="5125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6176478"/>
                  </a:ext>
                </a:extLst>
              </a:tr>
              <a:tr h="1907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 b="1" kern="0" dirty="0">
                          <a:effectLst/>
                        </a:rPr>
                        <a:t>APSY</a:t>
                      </a:r>
                      <a:endParaRPr lang="en-US" sz="9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253" marR="5125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800" kern="0" dirty="0">
                          <a:effectLst/>
                        </a:rPr>
                        <a:t>应用心理学</a:t>
                      </a:r>
                      <a:endParaRPr lang="en-US" sz="9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253" marR="5125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1647317"/>
                  </a:ext>
                </a:extLst>
              </a:tr>
              <a:tr h="1907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 b="1" kern="0" dirty="0">
                          <a:effectLst/>
                        </a:rPr>
                        <a:t>ENVS</a:t>
                      </a:r>
                      <a:endParaRPr lang="en-US" sz="9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253" marR="5125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800" kern="0" dirty="0">
                          <a:effectLst/>
                        </a:rPr>
                        <a:t>环境科学</a:t>
                      </a:r>
                      <a:endParaRPr lang="en-US" sz="9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253" marR="5125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1561339"/>
                  </a:ext>
                </a:extLst>
              </a:tr>
              <a:tr h="1907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800" b="1" kern="0" dirty="0">
                          <a:effectLst/>
                        </a:rPr>
                        <a:t>FS</a:t>
                      </a:r>
                      <a:endParaRPr lang="en-US" sz="9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253" marR="5125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6F0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800" kern="0" dirty="0">
                          <a:effectLst/>
                        </a:rPr>
                        <a:t>食品科学与工程</a:t>
                      </a:r>
                      <a:endParaRPr lang="en-US" sz="9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253" marR="51253" marT="0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6F0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93454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849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50"/>
          <p:cNvSpPr txBox="1"/>
          <p:nvPr/>
        </p:nvSpPr>
        <p:spPr>
          <a:xfrm>
            <a:off x="683568" y="195486"/>
            <a:ext cx="79957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rgbClr val="11598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P</a:t>
            </a:r>
            <a:r>
              <a:rPr lang="en-US" altLang="zh-CN" sz="3200" b="1" dirty="0" err="1" smtClean="0">
                <a:solidFill>
                  <a:srgbClr val="11598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rogramme</a:t>
            </a:r>
            <a:r>
              <a:rPr lang="en-US" altLang="zh-CN" sz="2800" b="1" dirty="0" smtClean="0">
                <a:solidFill>
                  <a:srgbClr val="11598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Transfer Schedule of AY2023-24</a:t>
            </a:r>
            <a:endParaRPr lang="en-US" sz="2800" b="1" dirty="0">
              <a:solidFill>
                <a:srgbClr val="11598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3399254"/>
              </p:ext>
            </p:extLst>
          </p:nvPr>
        </p:nvGraphicFramePr>
        <p:xfrm>
          <a:off x="683568" y="1059582"/>
          <a:ext cx="8064896" cy="33022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3379">
                  <a:extLst>
                    <a:ext uri="{9D8B030D-6E8A-4147-A177-3AD203B41FA5}">
                      <a16:colId xmlns:a16="http://schemas.microsoft.com/office/drawing/2014/main" val="798099330"/>
                    </a:ext>
                  </a:extLst>
                </a:gridCol>
                <a:gridCol w="1590837">
                  <a:extLst>
                    <a:ext uri="{9D8B030D-6E8A-4147-A177-3AD203B41FA5}">
                      <a16:colId xmlns:a16="http://schemas.microsoft.com/office/drawing/2014/main" val="2499665787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59063443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798024384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378102205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4192783797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3767604768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878038369"/>
                    </a:ext>
                  </a:extLst>
                </a:gridCol>
              </a:tblGrid>
              <a:tr h="1009081">
                <a:tc gridSpan="2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 dirty="0">
                          <a:effectLst/>
                          <a:latin typeface="+mn-ea"/>
                          <a:ea typeface="+mn-ea"/>
                        </a:rPr>
                        <a:t>转专业申请</a:t>
                      </a:r>
                      <a:r>
                        <a:rPr lang="zh-CN" sz="1050" kern="100" dirty="0" smtClean="0">
                          <a:effectLst/>
                          <a:latin typeface="+mn-ea"/>
                          <a:ea typeface="+mn-ea"/>
                        </a:rPr>
                        <a:t>系统</a:t>
                      </a:r>
                      <a:endParaRPr lang="en-US" altLang="zh-CN" sz="1050" kern="100" dirty="0" smtClean="0">
                        <a:effectLst/>
                        <a:latin typeface="+mn-ea"/>
                        <a:ea typeface="+mn-ea"/>
                      </a:endParaRP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effectLst/>
                          <a:latin typeface="+mn-ea"/>
                          <a:ea typeface="+mn-ea"/>
                        </a:rPr>
                        <a:t>  https://p.uic.edu.cn/</a:t>
                      </a: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 dirty="0" smtClean="0">
                          <a:effectLst/>
                          <a:latin typeface="+mn-ea"/>
                          <a:ea typeface="+mn-ea"/>
                        </a:rPr>
                        <a:t>开放时间</a:t>
                      </a:r>
                      <a:endParaRPr lang="zh-CN" sz="105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 dirty="0" smtClean="0">
                          <a:effectLst/>
                          <a:latin typeface="+mn-ea"/>
                          <a:ea typeface="+mn-ea"/>
                        </a:rPr>
                        <a:t>适用</a:t>
                      </a:r>
                      <a:r>
                        <a:rPr lang="zh-CN" altLang="en-US" sz="1050" kern="100" dirty="0" smtClean="0">
                          <a:effectLst/>
                          <a:latin typeface="+mn-ea"/>
                          <a:ea typeface="+mn-ea"/>
                        </a:rPr>
                        <a:t>年级</a:t>
                      </a:r>
                      <a:endParaRPr lang="en-US" altLang="zh-CN" sz="1050" kern="100" dirty="0">
                        <a:effectLst/>
                        <a:latin typeface="+mn-ea"/>
                        <a:ea typeface="+mn-ea"/>
                      </a:endParaRP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HK" sz="1050" kern="100" dirty="0"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en-HK" sz="1050" kern="100" dirty="0" smtClean="0">
                          <a:effectLst/>
                          <a:latin typeface="+mn-ea"/>
                          <a:ea typeface="+mn-ea"/>
                        </a:rPr>
                        <a:t>2023/24</a:t>
                      </a:r>
                      <a:r>
                        <a:rPr lang="zh-CN" sz="1050" kern="100" dirty="0" smtClean="0">
                          <a:effectLst/>
                          <a:latin typeface="+mn-ea"/>
                          <a:ea typeface="+mn-ea"/>
                        </a:rPr>
                        <a:t>学年</a:t>
                      </a:r>
                      <a:r>
                        <a:rPr lang="en-HK" sz="1050" kern="100" dirty="0" smtClean="0"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zh-CN" sz="105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050" kern="100" dirty="0" smtClean="0">
                          <a:effectLst/>
                          <a:latin typeface="+mn-ea"/>
                          <a:ea typeface="+mn-ea"/>
                        </a:rPr>
                        <a:t>衡量</a:t>
                      </a:r>
                      <a:r>
                        <a:rPr lang="zh-CN" sz="1050" kern="100" dirty="0" smtClean="0">
                          <a:effectLst/>
                          <a:latin typeface="+mn-ea"/>
                          <a:ea typeface="+mn-ea"/>
                        </a:rPr>
                        <a:t>标准</a:t>
                      </a:r>
                      <a:endParaRPr lang="zh-CN" sz="105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solidFill>
                      <a:srgbClr val="A4BB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 dirty="0">
                          <a:effectLst/>
                          <a:latin typeface="+mn-ea"/>
                          <a:ea typeface="+mn-ea"/>
                        </a:rPr>
                        <a:t>审核通过</a:t>
                      </a: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 dirty="0">
                          <a:effectLst/>
                          <a:latin typeface="+mn-ea"/>
                          <a:ea typeface="+mn-ea"/>
                        </a:rPr>
                        <a:t>学生名单</a:t>
                      </a: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 dirty="0">
                          <a:effectLst/>
                          <a:latin typeface="+mn-ea"/>
                          <a:ea typeface="+mn-ea"/>
                        </a:rPr>
                        <a:t>公示时间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 dirty="0">
                          <a:effectLst/>
                          <a:latin typeface="+mn-ea"/>
                          <a:ea typeface="+mn-ea"/>
                        </a:rPr>
                        <a:t>新专业</a:t>
                      </a: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 dirty="0" smtClean="0">
                          <a:effectLst/>
                          <a:latin typeface="+mn-ea"/>
                          <a:ea typeface="+mn-ea"/>
                        </a:rPr>
                        <a:t>生效</a:t>
                      </a:r>
                      <a:r>
                        <a:rPr lang="zh-CN" altLang="en-US" sz="1050" kern="100" dirty="0" smtClean="0">
                          <a:effectLst/>
                          <a:latin typeface="+mn-ea"/>
                          <a:ea typeface="+mn-ea"/>
                        </a:rPr>
                        <a:t>学期</a:t>
                      </a:r>
                      <a:endParaRPr lang="zh-CN" sz="105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001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050" kern="100" dirty="0" smtClean="0">
                          <a:effectLst/>
                          <a:latin typeface="+mn-ea"/>
                          <a:ea typeface="+mn-ea"/>
                        </a:rPr>
                        <a:t>课程类别更新与学分置换</a:t>
                      </a:r>
                    </a:p>
                    <a:p>
                      <a:pPr marL="8001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zh-CN" altLang="en-US" sz="1050" kern="100" dirty="0" smtClean="0">
                          <a:effectLst/>
                          <a:latin typeface="+mn-ea"/>
                          <a:ea typeface="+mn-ea"/>
                        </a:rPr>
                        <a:t>请留意</a:t>
                      </a:r>
                    </a:p>
                    <a:p>
                      <a:pPr marL="8001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050" kern="100" dirty="0" smtClean="0">
                          <a:effectLst/>
                          <a:latin typeface="+mn-ea"/>
                          <a:ea typeface="+mn-ea"/>
                        </a:rPr>
                        <a:t>教学事务组</a:t>
                      </a:r>
                    </a:p>
                    <a:p>
                      <a:pPr marL="8001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050" kern="100" dirty="0" smtClean="0">
                          <a:effectLst/>
                          <a:latin typeface="+mn-ea"/>
                          <a:ea typeface="+mn-ea"/>
                        </a:rPr>
                        <a:t>的邮件通知</a:t>
                      </a:r>
                      <a:r>
                        <a:rPr lang="en-US" altLang="zh-CN" sz="1050" kern="100" dirty="0" smtClean="0"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en-US" altLang="zh-CN" sz="105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001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050" kern="100" dirty="0" smtClean="0">
                          <a:effectLst/>
                          <a:latin typeface="+mn-ea"/>
                          <a:ea typeface="+mn-ea"/>
                        </a:rPr>
                        <a:t>调整课表</a:t>
                      </a:r>
                    </a:p>
                    <a:p>
                      <a:pPr marL="8001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zh-CN" altLang="en-US" sz="1050" kern="100" dirty="0" smtClean="0">
                          <a:effectLst/>
                          <a:latin typeface="+mn-ea"/>
                          <a:ea typeface="+mn-ea"/>
                        </a:rPr>
                        <a:t>请留意</a:t>
                      </a:r>
                    </a:p>
                    <a:p>
                      <a:pPr marL="8001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050" kern="100" dirty="0" smtClean="0">
                          <a:effectLst/>
                          <a:latin typeface="+mn-ea"/>
                          <a:ea typeface="+mn-ea"/>
                        </a:rPr>
                        <a:t>课程注册组</a:t>
                      </a:r>
                    </a:p>
                    <a:p>
                      <a:pPr marL="8001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050" kern="100" dirty="0" smtClean="0">
                          <a:effectLst/>
                          <a:latin typeface="+mn-ea"/>
                          <a:ea typeface="+mn-ea"/>
                        </a:rPr>
                        <a:t>的邮件通知</a:t>
                      </a:r>
                      <a:r>
                        <a:rPr lang="en-US" altLang="zh-CN" sz="1050" kern="100" dirty="0" smtClean="0"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89159369"/>
                  </a:ext>
                </a:extLst>
              </a:tr>
              <a:tr h="1050627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effectLst/>
                        </a:rPr>
                        <a:t>第一轮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vert="eaVert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HK" sz="1050" kern="1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2023</a:t>
                      </a:r>
                      <a:r>
                        <a:rPr lang="zh-CN" sz="1050" kern="1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年</a:t>
                      </a:r>
                      <a:r>
                        <a:rPr lang="en-HK" altLang="zh-CN" sz="1050" kern="1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10</a:t>
                      </a:r>
                      <a:r>
                        <a:rPr lang="zh-CN" sz="1050" kern="1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月</a:t>
                      </a:r>
                      <a:r>
                        <a:rPr lang="en-HK" sz="1050" kern="1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27</a:t>
                      </a:r>
                      <a:r>
                        <a:rPr lang="zh-CN" sz="1050" kern="1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日</a:t>
                      </a:r>
                      <a:r>
                        <a:rPr lang="en-HK" sz="1050" kern="1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HK" sz="1050" kern="1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en-HK" sz="1050" kern="1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10:00</a:t>
                      </a:r>
                      <a:r>
                        <a:rPr lang="en-HK" sz="1050" kern="1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) </a:t>
                      </a: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至</a:t>
                      </a:r>
                      <a:endParaRPr lang="en-US" altLang="zh-CN" sz="1050" kern="1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HK" sz="1050" kern="1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2023</a:t>
                      </a:r>
                      <a:r>
                        <a:rPr lang="zh-CN" sz="1050" kern="1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年</a:t>
                      </a:r>
                      <a:r>
                        <a:rPr lang="en-HK" sz="1050" kern="1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11</a:t>
                      </a:r>
                      <a:r>
                        <a:rPr lang="zh-CN" sz="1050" kern="1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月</a:t>
                      </a:r>
                      <a:r>
                        <a:rPr lang="en-HK" altLang="zh-CN" sz="1050" kern="1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17</a:t>
                      </a:r>
                      <a:r>
                        <a:rPr lang="zh-CN" sz="1050" kern="1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日 </a:t>
                      </a:r>
                      <a:r>
                        <a:rPr lang="en-HK" sz="1050" kern="1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en-HK" sz="1050" kern="1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10:00</a:t>
                      </a:r>
                      <a:r>
                        <a:rPr lang="en-HK" sz="1050" kern="1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zh-CN" sz="1050" kern="1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大</a:t>
                      </a:r>
                      <a:r>
                        <a:rPr lang="zh-CN" altLang="en-US" sz="1050" kern="1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二</a:t>
                      </a:r>
                      <a:r>
                        <a:rPr lang="zh-CN" sz="1050" kern="1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、大</a:t>
                      </a:r>
                      <a:r>
                        <a:rPr lang="zh-CN" altLang="en-US" sz="1050" kern="1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三</a:t>
                      </a:r>
                      <a:endParaRPr lang="zh-CN" sz="1050" kern="1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0325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2022/23</a:t>
                      </a:r>
                      <a:r>
                        <a:rPr lang="zh-CN" altLang="en-US" sz="1050" kern="1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学年第二学期的</a:t>
                      </a:r>
                    </a:p>
                    <a:p>
                      <a:pPr marL="60325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050" kern="1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累计平均学分绩点</a:t>
                      </a:r>
                      <a:r>
                        <a:rPr lang="en-US" altLang="zh-CN" sz="1050" kern="1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altLang="zh-CN" sz="1050" kern="1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cGPA</a:t>
                      </a:r>
                      <a:r>
                        <a:rPr lang="en-US" altLang="zh-CN" sz="1050" kern="1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2023</a:t>
                      </a:r>
                      <a:r>
                        <a:rPr lang="zh-CN" altLang="en-US" sz="1050" kern="1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年</a:t>
                      </a: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12</a:t>
                      </a:r>
                      <a:r>
                        <a:rPr lang="zh-CN" altLang="en-US" sz="1050" kern="1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月中旬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2023/24</a:t>
                      </a:r>
                      <a:r>
                        <a:rPr lang="zh-CN" altLang="en-US" sz="1050" kern="1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学年第二学期</a:t>
                      </a:r>
                      <a:endParaRPr lang="zh-CN" sz="1050" kern="1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0325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2023</a:t>
                      </a:r>
                      <a:r>
                        <a:rPr lang="zh-CN" altLang="en-US" sz="1050" kern="1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年</a:t>
                      </a:r>
                    </a:p>
                    <a:p>
                      <a:pPr marL="60325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12</a:t>
                      </a:r>
                      <a:r>
                        <a:rPr lang="zh-CN" altLang="en-US" sz="1050" kern="1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月下旬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0325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2024</a:t>
                      </a:r>
                      <a:r>
                        <a:rPr lang="zh-CN" altLang="en-US" sz="1050" kern="1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年</a:t>
                      </a:r>
                      <a:r>
                        <a:rPr lang="en-US" altLang="zh-CN" sz="1050" kern="1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lang="zh-CN" altLang="en-US" sz="1050" kern="1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月上旬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15315108"/>
                  </a:ext>
                </a:extLst>
              </a:tr>
              <a:tr h="1108644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2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第二轮</a:t>
                      </a:r>
                    </a:p>
                  </a:txBody>
                  <a:tcPr marL="0" marR="0" marT="0" marB="0" vert="eaVert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HK" sz="1050" kern="1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2024</a:t>
                      </a:r>
                      <a:r>
                        <a:rPr lang="zh-CN" altLang="en-US" sz="1050" b="0" kern="1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  <a:r>
                        <a:rPr lang="en-US" altLang="zh-CN" sz="1050" b="0" kern="1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3</a:t>
                      </a:r>
                      <a:r>
                        <a:rPr lang="zh-CN" altLang="en-US" sz="1050" b="0" kern="1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月</a:t>
                      </a:r>
                      <a:endParaRPr lang="zh-CN" sz="1050" b="0" kern="1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大</a:t>
                      </a:r>
                      <a:r>
                        <a:rPr lang="zh-CN" altLang="en-US" sz="1050" kern="1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一</a:t>
                      </a:r>
                      <a:r>
                        <a:rPr lang="zh-CN" sz="1050" kern="1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、</a:t>
                      </a:r>
                      <a:r>
                        <a:rPr lang="zh-CN" sz="1050" kern="1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大二、</a:t>
                      </a:r>
                      <a:r>
                        <a:rPr lang="zh-CN" altLang="en-US" sz="1050" kern="1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大三</a:t>
                      </a:r>
                      <a:endParaRPr lang="zh-CN" sz="1050" kern="1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0325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HK" sz="1050" kern="1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2023/24</a:t>
                      </a:r>
                      <a:r>
                        <a:rPr lang="zh-CN" sz="1050" kern="1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学年</a:t>
                      </a:r>
                      <a:r>
                        <a:rPr lang="zh-CN" sz="1050" kern="1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第一学期</a:t>
                      </a:r>
                      <a:endParaRPr lang="en-US" altLang="zh-CN" sz="1050" kern="1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60325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累计平均学分绩点</a:t>
                      </a:r>
                      <a:r>
                        <a:rPr lang="en-HK" sz="1050" kern="1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en-HK" sz="1050" kern="1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cGPA</a:t>
                      </a:r>
                      <a:r>
                        <a:rPr lang="en-HK" sz="1050" kern="1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zh-CN" sz="1050" kern="1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50" b="0" kern="1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2024</a:t>
                      </a:r>
                      <a:r>
                        <a:rPr lang="zh-CN" altLang="en-US" sz="1050" b="0" kern="1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年</a:t>
                      </a: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50" b="0" kern="1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4</a:t>
                      </a:r>
                      <a:r>
                        <a:rPr lang="zh-CN" altLang="en-US" sz="1050" b="0" kern="1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月底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HK" sz="1050" kern="1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2024/25</a:t>
                      </a:r>
                      <a:r>
                        <a:rPr lang="zh-CN" sz="1050" kern="1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学年</a:t>
                      </a:r>
                      <a:endParaRPr lang="zh-CN" sz="1050" kern="1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第</a:t>
                      </a:r>
                      <a:r>
                        <a:rPr lang="zh-CN" altLang="en-US" sz="1050" kern="1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一</a:t>
                      </a:r>
                      <a:r>
                        <a:rPr lang="zh-CN" sz="1050" kern="1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学期</a:t>
                      </a:r>
                      <a:endParaRPr lang="zh-CN" sz="1050" kern="1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2024</a:t>
                      </a:r>
                      <a:r>
                        <a:rPr lang="zh-CN" altLang="en-US" sz="1050" kern="1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年</a:t>
                      </a: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7</a:t>
                      </a:r>
                      <a:r>
                        <a:rPr lang="zh-CN" altLang="en-US" sz="1050" kern="1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月上旬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2024</a:t>
                      </a:r>
                      <a:r>
                        <a:rPr lang="zh-CN" altLang="en-US" sz="1050" kern="1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年</a:t>
                      </a: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8</a:t>
                      </a:r>
                      <a:r>
                        <a:rPr lang="zh-CN" altLang="en-US" sz="1050" kern="1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月上旬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270355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961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435909" y="1932771"/>
            <a:ext cx="18357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1598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Course Category</a:t>
            </a:r>
          </a:p>
        </p:txBody>
      </p:sp>
      <p:sp>
        <p:nvSpPr>
          <p:cNvPr id="22" name="Oval 21"/>
          <p:cNvSpPr/>
          <p:nvPr/>
        </p:nvSpPr>
        <p:spPr>
          <a:xfrm>
            <a:off x="3475658" y="1623649"/>
            <a:ext cx="1972407" cy="1972407"/>
          </a:xfrm>
          <a:prstGeom prst="ellipse">
            <a:avLst/>
          </a:prstGeom>
          <a:blipFill dpi="0" rotWithShape="1">
            <a:blip r:embed="rId3"/>
            <a:srcRect/>
            <a:tile tx="-2381250" ty="-952500" sx="80000" sy="80000" flip="none" algn="tl"/>
          </a:blipFill>
          <a:ln w="76200">
            <a:solidFill>
              <a:srgbClr val="DFC0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90256" y="661332"/>
            <a:ext cx="44420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25962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Rules of Unit Transfer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88024" y="2715766"/>
            <a:ext cx="3240360" cy="1554272"/>
          </a:xfrm>
          <a:prstGeom prst="rect">
            <a:avLst/>
          </a:prstGeom>
          <a:solidFill>
            <a:schemeClr val="accent1">
              <a:tint val="2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>
                <a:solidFill>
                  <a:srgbClr val="5259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Abbreviations: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1598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159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MR- Major Required Courses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159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ME- Major Elective Courses</a:t>
            </a:r>
          </a:p>
          <a:p>
            <a:pPr>
              <a:lnSpc>
                <a:spcPct val="150000"/>
              </a:lnSpc>
              <a:defRPr/>
            </a:pPr>
            <a:r>
              <a:rPr lang="en-US" sz="1000" dirty="0">
                <a:solidFill>
                  <a:srgbClr val="1159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FE- Free Elective Courses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59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UC-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159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University Core Courses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159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GE2021- General Education Courses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6373" y="4484619"/>
            <a:ext cx="7738136" cy="415498"/>
          </a:xfrm>
          <a:prstGeom prst="rect">
            <a:avLst/>
          </a:prstGeom>
          <a:solidFill>
            <a:schemeClr val="accent1">
              <a:tint val="20000"/>
            </a:scheme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115981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Detail please refer to AR Website – </a:t>
            </a:r>
            <a:r>
              <a:rPr lang="en-US" altLang="zh-CN" sz="1050" dirty="0">
                <a:solidFill>
                  <a:srgbClr val="1159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Students </a:t>
            </a:r>
            <a:r>
              <a:rPr kumimoji="0" lang="en-US" altLang="zh-CN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5981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– </a:t>
            </a: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115981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Programme Transfer </a:t>
            </a:r>
            <a:r>
              <a:rPr lang="en-US" altLang="zh-CN" sz="1050" dirty="0" smtClean="0">
                <a:solidFill>
                  <a:srgbClr val="1159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–Unit Transfer</a:t>
            </a:r>
          </a:p>
          <a:p>
            <a:pPr lvl="0">
              <a:defRPr/>
            </a:pPr>
            <a:r>
              <a:rPr lang="en-US" altLang="zh-CN" sz="1050" dirty="0" smtClean="0">
                <a:solidFill>
                  <a:srgbClr val="1159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zh-CN" sz="1050" dirty="0">
                <a:solidFill>
                  <a:srgbClr val="A693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https://ar.uic.edu.cn/current_students/programme_transfer/unit_transfer.htm</a:t>
            </a:r>
            <a:r>
              <a:rPr lang="en-US" altLang="zh-CN" sz="1050" dirty="0">
                <a:solidFill>
                  <a:srgbClr val="1159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zh-CN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115981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3" name="Flowchart: Connector 12"/>
          <p:cNvSpPr/>
          <p:nvPr/>
        </p:nvSpPr>
        <p:spPr>
          <a:xfrm>
            <a:off x="487493" y="71707"/>
            <a:ext cx="1802765" cy="1729696"/>
          </a:xfrm>
          <a:prstGeom prst="flowChartConnector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2524" y="277330"/>
            <a:ext cx="13727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DFC094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华康雅宋体W9(P)" panose="02020900000000000000" pitchFamily="18" charset="-122"/>
                <a:cs typeface="Arial" panose="020B0604020202020204" pitchFamily="34" charset="0"/>
                <a:sym typeface="+mn-lt"/>
              </a:rPr>
              <a:t>02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等线" panose="02010600030101010101" pitchFamily="2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6706539"/>
              </p:ext>
            </p:extLst>
          </p:nvPr>
        </p:nvGraphicFramePr>
        <p:xfrm>
          <a:off x="539552" y="2472541"/>
          <a:ext cx="3667638" cy="17564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4095">
                  <a:extLst>
                    <a:ext uri="{9D8B030D-6E8A-4147-A177-3AD203B41FA5}">
                      <a16:colId xmlns:a16="http://schemas.microsoft.com/office/drawing/2014/main" val="745759826"/>
                    </a:ext>
                  </a:extLst>
                </a:gridCol>
                <a:gridCol w="2803543">
                  <a:extLst>
                    <a:ext uri="{9D8B030D-6E8A-4147-A177-3AD203B41FA5}">
                      <a16:colId xmlns:a16="http://schemas.microsoft.com/office/drawing/2014/main" val="2819628900"/>
                    </a:ext>
                  </a:extLst>
                </a:gridCol>
              </a:tblGrid>
              <a:tr h="3672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52596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Course</a:t>
                      </a:r>
                      <a:r>
                        <a:rPr lang="en-US" sz="1000" b="1" kern="1200" baseline="0" dirty="0">
                          <a:solidFill>
                            <a:srgbClr val="52596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kern="1200" dirty="0">
                          <a:solidFill>
                            <a:srgbClr val="52596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Category</a:t>
                      </a:r>
                      <a:endParaRPr lang="zh-CN" sz="1000" b="1" kern="1200" dirty="0">
                        <a:solidFill>
                          <a:srgbClr val="52596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819" marR="8819" marT="8819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52596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For Extra Courses</a:t>
                      </a:r>
                      <a:endParaRPr lang="zh-CN" sz="1000" b="1" kern="1200" dirty="0">
                        <a:solidFill>
                          <a:srgbClr val="52596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819" marR="8819" marT="8819" marB="0" anchor="ctr"/>
                </a:tc>
                <a:extLst>
                  <a:ext uri="{0D108BD9-81ED-4DB2-BD59-A6C34878D82A}">
                    <a16:rowId xmlns:a16="http://schemas.microsoft.com/office/drawing/2014/main" val="528910626"/>
                  </a:ext>
                </a:extLst>
              </a:tr>
              <a:tr h="1897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rgbClr val="11598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MR</a:t>
                      </a:r>
                      <a:endParaRPr lang="zh-CN" sz="1000" kern="1200" dirty="0">
                        <a:solidFill>
                          <a:srgbClr val="11598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819" marR="8819" marT="8819" marB="0" anchor="ctr"/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rgbClr val="11598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will be changed to FE</a:t>
                      </a:r>
                      <a:endParaRPr lang="zh-CN" sz="1000" kern="1200" dirty="0">
                        <a:solidFill>
                          <a:srgbClr val="11598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819" marR="8819" marT="8819" marB="0" anchor="ctr"/>
                </a:tc>
                <a:extLst>
                  <a:ext uri="{0D108BD9-81ED-4DB2-BD59-A6C34878D82A}">
                    <a16:rowId xmlns:a16="http://schemas.microsoft.com/office/drawing/2014/main" val="1946213172"/>
                  </a:ext>
                </a:extLst>
              </a:tr>
              <a:tr h="1196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rgbClr val="11598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</a:t>
                      </a:r>
                      <a:endParaRPr lang="zh-CN" sz="1000" kern="1200" dirty="0">
                        <a:solidFill>
                          <a:srgbClr val="11598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819" marR="8819" marT="8819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18551"/>
                  </a:ext>
                </a:extLst>
              </a:tr>
              <a:tr h="5588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rgbClr val="11598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FE</a:t>
                      </a:r>
                      <a:endParaRPr lang="zh-CN" sz="1000" kern="1200">
                        <a:solidFill>
                          <a:srgbClr val="11598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819" marR="8819" marT="8819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rgbClr val="11598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1) will remain as FE or, </a:t>
                      </a:r>
                      <a:endParaRPr lang="zh-CN" sz="1000" kern="1200" dirty="0">
                        <a:solidFill>
                          <a:srgbClr val="11598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rgbClr val="11598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2) will be changed to MR/ME if the course is MR/ME for the transfer-in programme</a:t>
                      </a:r>
                      <a:endParaRPr lang="zh-CN" sz="1000" kern="1200" dirty="0">
                        <a:solidFill>
                          <a:srgbClr val="11598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819" marR="8819" marT="8819" marB="0" anchor="ctr"/>
                </a:tc>
                <a:extLst>
                  <a:ext uri="{0D108BD9-81ED-4DB2-BD59-A6C34878D82A}">
                    <a16:rowId xmlns:a16="http://schemas.microsoft.com/office/drawing/2014/main" val="528599633"/>
                  </a:ext>
                </a:extLst>
              </a:tr>
              <a:tr h="2450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rgbClr val="11598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UC</a:t>
                      </a:r>
                      <a:endParaRPr lang="zh-CN" sz="1000" kern="1200" dirty="0">
                        <a:solidFill>
                          <a:srgbClr val="11598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819" marR="8819" marT="8819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rgbClr val="11598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will remain as UC</a:t>
                      </a:r>
                      <a:endParaRPr lang="zh-CN" sz="1000" kern="1200" dirty="0">
                        <a:solidFill>
                          <a:srgbClr val="11598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819" marR="8819" marT="8819" marB="0" anchor="ctr"/>
                </a:tc>
                <a:extLst>
                  <a:ext uri="{0D108BD9-81ED-4DB2-BD59-A6C34878D82A}">
                    <a16:rowId xmlns:a16="http://schemas.microsoft.com/office/drawing/2014/main" val="3138576689"/>
                  </a:ext>
                </a:extLst>
              </a:tr>
              <a:tr h="2343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rgbClr val="11598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GE2021</a:t>
                      </a:r>
                      <a:endParaRPr lang="zh-CN" sz="1000" kern="1200" dirty="0">
                        <a:solidFill>
                          <a:srgbClr val="11598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819" marR="8819" marT="8819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rgbClr val="11598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will remain as GE2021</a:t>
                      </a:r>
                      <a:endParaRPr lang="zh-CN" sz="1000" kern="1200" dirty="0">
                        <a:solidFill>
                          <a:srgbClr val="11598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819" marR="8819" marT="8819" marB="0" anchor="ctr"/>
                </a:tc>
                <a:extLst>
                  <a:ext uri="{0D108BD9-81ED-4DB2-BD59-A6C34878D82A}">
                    <a16:rowId xmlns:a16="http://schemas.microsoft.com/office/drawing/2014/main" val="3091509991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89"/>
          <p:cNvSpPr/>
          <p:nvPr/>
        </p:nvSpPr>
        <p:spPr>
          <a:xfrm>
            <a:off x="-57367" y="51470"/>
            <a:ext cx="8516772" cy="4244954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683568" y="267494"/>
            <a:ext cx="777686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11598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Check Your Graduation Audit Report (GAR)</a:t>
            </a:r>
          </a:p>
          <a:p>
            <a:pPr lvl="0" algn="ctr">
              <a:defRPr/>
            </a:pPr>
            <a:r>
              <a:rPr lang="en-US" sz="1200" b="1" dirty="0">
                <a:solidFill>
                  <a:srgbClr val="52596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- Except </a:t>
            </a:r>
            <a:r>
              <a:rPr lang="en-US" sz="1200" b="1" dirty="0" err="1">
                <a:solidFill>
                  <a:srgbClr val="52596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Yr</a:t>
            </a:r>
            <a:r>
              <a:rPr lang="en-US" sz="1200" b="1" dirty="0">
                <a:solidFill>
                  <a:srgbClr val="52596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1 students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525962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202250"/>
              </p:ext>
            </p:extLst>
          </p:nvPr>
        </p:nvGraphicFramePr>
        <p:xfrm>
          <a:off x="1691680" y="2008198"/>
          <a:ext cx="5400600" cy="1971194"/>
        </p:xfrm>
        <a:graphic>
          <a:graphicData uri="http://schemas.openxmlformats.org/drawingml/2006/table">
            <a:tbl>
              <a:tblPr/>
              <a:tblGrid>
                <a:gridCol w="1731706">
                  <a:extLst>
                    <a:ext uri="{9D8B030D-6E8A-4147-A177-3AD203B41FA5}">
                      <a16:colId xmlns:a16="http://schemas.microsoft.com/office/drawing/2014/main" val="1128488956"/>
                    </a:ext>
                  </a:extLst>
                </a:gridCol>
                <a:gridCol w="3668894">
                  <a:extLst>
                    <a:ext uri="{9D8B030D-6E8A-4147-A177-3AD203B41FA5}">
                      <a16:colId xmlns:a16="http://schemas.microsoft.com/office/drawing/2014/main" val="1163791996"/>
                    </a:ext>
                  </a:extLst>
                </a:gridCol>
              </a:tblGrid>
              <a:tr h="526408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100" b="1" kern="1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学期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BB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</a:rPr>
                        <a:t>毕业核查报告</a:t>
                      </a:r>
                      <a:endParaRPr lang="en-US" altLang="zh-CN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</a:endParaRPr>
                    </a:p>
                    <a:p>
                      <a:pPr algn="ctr" rtl="0" fontAlgn="ctr"/>
                      <a:r>
                        <a:rPr lang="zh-CN" alt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</a:rPr>
                        <a:t>开放时间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BB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9636108"/>
                  </a:ext>
                </a:extLst>
              </a:tr>
              <a:tr h="800543">
                <a:tc rowSpan="2">
                  <a:txBody>
                    <a:bodyPr/>
                    <a:lstStyle/>
                    <a:p>
                      <a:pPr marL="60325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HK" sz="1100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2023/24</a:t>
                      </a:r>
                      <a:r>
                        <a:rPr lang="zh-CN" altLang="en-US" sz="1100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学年第一学期</a:t>
                      </a:r>
                      <a:endParaRPr lang="en-US" altLang="zh-CN" sz="1100" kern="100" dirty="0">
                        <a:solidFill>
                          <a:srgbClr val="00206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HK" sz="1100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2023</a:t>
                      </a:r>
                      <a:r>
                        <a:rPr lang="zh-CN" altLang="en-US" sz="1100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年</a:t>
                      </a:r>
                      <a:r>
                        <a:rPr lang="en-US" altLang="zh-CN" sz="1100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6</a:t>
                      </a:r>
                      <a:r>
                        <a:rPr lang="zh-CN" altLang="en-US" sz="1100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月</a:t>
                      </a:r>
                      <a:r>
                        <a:rPr lang="en-HK" altLang="zh-CN" sz="1100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16</a:t>
                      </a:r>
                      <a:r>
                        <a:rPr lang="zh-CN" altLang="en-US" sz="1100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日</a:t>
                      </a:r>
                      <a:r>
                        <a:rPr lang="en-HK" sz="1100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 (10:00) </a:t>
                      </a: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100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至</a:t>
                      </a:r>
                      <a:endParaRPr lang="en-US" altLang="zh-CN" sz="1100" kern="100" dirty="0" smtClean="0">
                        <a:solidFill>
                          <a:srgbClr val="00206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HK" sz="1100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2023</a:t>
                      </a:r>
                      <a:r>
                        <a:rPr lang="zh-CN" altLang="en-US" sz="1100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年</a:t>
                      </a:r>
                      <a:r>
                        <a:rPr lang="en-HK" altLang="zh-CN" sz="1100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12</a:t>
                      </a:r>
                      <a:r>
                        <a:rPr lang="zh-CN" altLang="en-US" sz="1100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月</a:t>
                      </a:r>
                      <a:r>
                        <a:rPr lang="en-HK" altLang="zh-CN" sz="1100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22</a:t>
                      </a:r>
                      <a:r>
                        <a:rPr lang="zh-CN" altLang="en-US" sz="1100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日 </a:t>
                      </a:r>
                      <a:r>
                        <a:rPr lang="en-HK" sz="1100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(16:00)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074972"/>
                  </a:ext>
                </a:extLst>
              </a:tr>
              <a:tr h="644243">
                <a:tc vMerge="1">
                  <a:txBody>
                    <a:bodyPr/>
                    <a:lstStyle/>
                    <a:p>
                      <a:pPr marL="60325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en-US" altLang="zh-CN" sz="1100" kern="1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HK" sz="1100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2024</a:t>
                      </a:r>
                      <a:r>
                        <a:rPr lang="zh-CN" altLang="en-US" sz="1100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年</a:t>
                      </a:r>
                      <a:r>
                        <a:rPr lang="en-US" altLang="zh-CN" sz="1100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lang="zh-CN" altLang="en-US" sz="1100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月</a:t>
                      </a:r>
                      <a:r>
                        <a:rPr lang="en-HK" altLang="zh-CN" sz="1100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19</a:t>
                      </a:r>
                      <a:r>
                        <a:rPr lang="zh-CN" altLang="en-US" sz="1100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日重开（暂定</a:t>
                      </a:r>
                      <a:r>
                        <a:rPr lang="en-US" altLang="zh-CN" sz="1100" kern="100" dirty="0" smtClean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zh-CN" altLang="en-US" sz="1100" kern="100" dirty="0">
                        <a:solidFill>
                          <a:srgbClr val="00206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91063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346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/>
        </p:nvSpPr>
        <p:spPr>
          <a:xfrm>
            <a:off x="2543634" y="979172"/>
            <a:ext cx="3756558" cy="3680809"/>
          </a:xfrm>
          <a:prstGeom prst="ellipse">
            <a:avLst/>
          </a:prstGeom>
          <a:solidFill>
            <a:srgbClr val="FFFFFF">
              <a:alpha val="80000"/>
            </a:srgbClr>
          </a:solidFill>
          <a:ln w="76200">
            <a:gradFill>
              <a:gsLst>
                <a:gs pos="0">
                  <a:srgbClr val="DFC094">
                    <a:alpha val="90000"/>
                  </a:srgbClr>
                </a:gs>
                <a:gs pos="87601">
                  <a:srgbClr val="146F86">
                    <a:alpha val="60000"/>
                  </a:srgbClr>
                </a:gs>
                <a:gs pos="73450">
                  <a:srgbClr val="18898C">
                    <a:alpha val="40000"/>
                  </a:srgbClr>
                </a:gs>
                <a:gs pos="36276">
                  <a:srgbClr val="5FB294">
                    <a:alpha val="40000"/>
                  </a:srgbClr>
                </a:gs>
                <a:gs pos="19470">
                  <a:srgbClr val="9AB994">
                    <a:alpha val="60000"/>
                  </a:srgbClr>
                </a:gs>
                <a:gs pos="55000">
                  <a:srgbClr val="1DAB93">
                    <a:alpha val="90000"/>
                  </a:srgbClr>
                </a:gs>
                <a:gs pos="100000">
                  <a:srgbClr val="115981">
                    <a:alpha val="9000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77881" y="1942194"/>
            <a:ext cx="29951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zh-CN" altLang="en-US" sz="21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*</a:t>
            </a:r>
            <a:r>
              <a:rPr lang="en-US" altLang="zh-CN" sz="1200" dirty="0">
                <a:solidFill>
                  <a:srgbClr val="F56B7F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:</a:t>
            </a:r>
            <a:r>
              <a:rPr lang="zh-CN" altLang="en-US" sz="1200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2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S/U grading scheme</a:t>
            </a:r>
            <a:r>
              <a:rPr lang="en-US" altLang="zh-CN" sz="1200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Unit(s) counted </a:t>
            </a:r>
            <a:endParaRPr lang="en-US" altLang="zh-CN" sz="1200" dirty="0" smtClean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defTabSz="685800"/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200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   but </a:t>
            </a:r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not included in GPA calculation</a:t>
            </a:r>
            <a:endParaRPr lang="zh-CN" altLang="en-US" sz="1200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43634" y="3030240"/>
            <a:ext cx="33366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zh-CN" sz="12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#</a:t>
            </a:r>
            <a:r>
              <a:rPr lang="en-US" altLang="zh-CN" sz="1200" dirty="0">
                <a:solidFill>
                  <a:srgbClr val="F56B7F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: </a:t>
            </a:r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Course transferred to new study </a:t>
            </a:r>
            <a:r>
              <a:rPr lang="en-US" altLang="zh-CN" sz="1200" dirty="0" err="1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programme</a:t>
            </a:r>
            <a:endParaRPr lang="zh-CN" altLang="en-US" sz="1200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20" name="Straight Connector 19"/>
          <p:cNvCxnSpPr>
            <a:cxnSpLocks/>
          </p:cNvCxnSpPr>
          <p:nvPr/>
        </p:nvCxnSpPr>
        <p:spPr>
          <a:xfrm>
            <a:off x="2543634" y="2574534"/>
            <a:ext cx="3756558" cy="0"/>
          </a:xfrm>
          <a:prstGeom prst="line">
            <a:avLst/>
          </a:prstGeom>
          <a:ln w="76200">
            <a:gradFill flip="none" rotWithShape="1">
              <a:gsLst>
                <a:gs pos="0">
                  <a:srgbClr val="1DAB93">
                    <a:lumMod val="80000"/>
                    <a:lumOff val="20000"/>
                    <a:alpha val="60000"/>
                  </a:srgbClr>
                </a:gs>
                <a:gs pos="100000">
                  <a:srgbClr val="115981">
                    <a:lumMod val="100000"/>
                  </a:srgb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653628" y="3321431"/>
            <a:ext cx="3502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zh-CN" sz="12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*#</a:t>
            </a:r>
            <a:r>
              <a:rPr lang="en-US" altLang="zh-CN" sz="1200" dirty="0">
                <a:solidFill>
                  <a:srgbClr val="F56B7F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:</a:t>
            </a:r>
            <a:r>
              <a:rPr lang="en-US" altLang="zh-CN" sz="1200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200" u="sng" dirty="0">
                <a:solidFill>
                  <a:srgbClr val="00206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S/U grading scheme</a:t>
            </a:r>
            <a:r>
              <a:rPr lang="en-US" altLang="zh-CN" sz="1200" dirty="0">
                <a:solidFill>
                  <a:srgbClr val="00206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,</a:t>
            </a:r>
            <a:r>
              <a:rPr lang="en-US" altLang="zh-CN" sz="1200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Unit(s) counted </a:t>
            </a:r>
            <a:endParaRPr lang="en-US" altLang="zh-CN" sz="1200" dirty="0" smtClean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defTabSz="685800"/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200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   but </a:t>
            </a:r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not included in GPA </a:t>
            </a:r>
            <a:r>
              <a:rPr lang="en-US" altLang="zh-CN" sz="1200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calculation, </a:t>
            </a:r>
          </a:p>
          <a:p>
            <a:pPr defTabSz="685800"/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200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   course </a:t>
            </a:r>
            <a:r>
              <a:rPr lang="en-US" altLang="zh-CN" sz="12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transferred to new study </a:t>
            </a:r>
            <a:r>
              <a:rPr lang="en-US" altLang="zh-CN" sz="1200" dirty="0" err="1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programme</a:t>
            </a:r>
            <a:endParaRPr lang="en-US" altLang="zh-CN" sz="1200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71100" y="199834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zh-CN" sz="3200" b="1" dirty="0">
                <a:solidFill>
                  <a:srgbClr val="115981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Transcript of Academic Record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8E1AD9-7A7E-42F9-BE30-DED0AC30554B}"/>
              </a:ext>
            </a:extLst>
          </p:cNvPr>
          <p:cNvSpPr txBox="1"/>
          <p:nvPr/>
        </p:nvSpPr>
        <p:spPr>
          <a:xfrm>
            <a:off x="3275856" y="1083604"/>
            <a:ext cx="23393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Explanation of </a:t>
            </a:r>
            <a:endParaRPr lang="en-US" dirty="0" smtClean="0"/>
          </a:p>
          <a:p>
            <a:pPr algn="ctr"/>
            <a:r>
              <a:rPr lang="en-US" dirty="0" smtClean="0"/>
              <a:t>Symbols </a:t>
            </a:r>
            <a:r>
              <a:rPr lang="en-US" dirty="0"/>
              <a:t>and Notations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77881" y="1740377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zh-CN" sz="1200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Before transfer</a:t>
            </a:r>
            <a:endParaRPr lang="zh-CN" altLang="en-US" sz="1200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43634" y="2692957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zh-CN" sz="1200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After transfer</a:t>
            </a:r>
            <a:endParaRPr lang="zh-CN" altLang="en-US" sz="1200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25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小清新淡雅风教育说课ppt模板"/>
  <p:tag name="COMMONDATA" val="eyJoZGlkIjoiMmFjNTAzOWNjYzA3ZDY4ODhmZTNiOTJiNWY0NzJhNWYifQ=="/>
  <p:tag name="KSO_WPP_MARK_KEY" val="0a123e36-45ae-4b19-899f-6186d36e47e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A4BBC9"/>
      </a:accent1>
      <a:accent2>
        <a:srgbClr val="A6937B"/>
      </a:accent2>
      <a:accent3>
        <a:srgbClr val="A4BBC9"/>
      </a:accent3>
      <a:accent4>
        <a:srgbClr val="A6937B"/>
      </a:accent4>
      <a:accent5>
        <a:srgbClr val="A4BBC9"/>
      </a:accent5>
      <a:accent6>
        <a:srgbClr val="A6937B"/>
      </a:accent6>
      <a:hlink>
        <a:srgbClr val="A4BBC9"/>
      </a:hlink>
      <a:folHlink>
        <a:srgbClr val="A6937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A4BBC9"/>
    </a:accent1>
    <a:accent2>
      <a:srgbClr val="A6937B"/>
    </a:accent2>
    <a:accent3>
      <a:srgbClr val="A4BBC9"/>
    </a:accent3>
    <a:accent4>
      <a:srgbClr val="A6937B"/>
    </a:accent4>
    <a:accent5>
      <a:srgbClr val="A4BBC9"/>
    </a:accent5>
    <a:accent6>
      <a:srgbClr val="A6937B"/>
    </a:accent6>
    <a:hlink>
      <a:srgbClr val="A4BBC9"/>
    </a:hlink>
    <a:folHlink>
      <a:srgbClr val="A6937B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A4BBC9"/>
    </a:accent1>
    <a:accent2>
      <a:srgbClr val="A6937B"/>
    </a:accent2>
    <a:accent3>
      <a:srgbClr val="A4BBC9"/>
    </a:accent3>
    <a:accent4>
      <a:srgbClr val="A6937B"/>
    </a:accent4>
    <a:accent5>
      <a:srgbClr val="A4BBC9"/>
    </a:accent5>
    <a:accent6>
      <a:srgbClr val="A6937B"/>
    </a:accent6>
    <a:hlink>
      <a:srgbClr val="A4BBC9"/>
    </a:hlink>
    <a:folHlink>
      <a:srgbClr val="A6937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3023</TotalTime>
  <Words>839</Words>
  <Application>Microsoft Office PowerPoint</Application>
  <PresentationFormat>On-screen Show (16:9)</PresentationFormat>
  <Paragraphs>264</Paragraphs>
  <Slides>15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Arial</vt:lpstr>
      <vt:lpstr>等线 Light</vt:lpstr>
      <vt:lpstr>宋体</vt:lpstr>
      <vt:lpstr>Impact</vt:lpstr>
      <vt:lpstr>微软雅黑</vt:lpstr>
      <vt:lpstr>Times New Roman</vt:lpstr>
      <vt:lpstr>等线</vt:lpstr>
      <vt:lpstr>华康雅宋体W9(P)</vt:lpstr>
      <vt:lpstr>Calibri</vt:lpstr>
      <vt:lpstr>Calibri Light</vt:lpstr>
      <vt:lpstr>Office Theme</vt:lpstr>
      <vt:lpstr>第一PPT，www.1ppt.com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小清新淡雅风教育说课ppt模板</dc:title>
  <dc:creator>user</dc:creator>
  <cp:keywords>第一PPT模板网-WWW.1PPT.COM</cp:keywords>
  <cp:lastModifiedBy>UIC</cp:lastModifiedBy>
  <cp:revision>693</cp:revision>
  <cp:lastPrinted>2023-01-03T07:26:01Z</cp:lastPrinted>
  <dcterms:created xsi:type="dcterms:W3CDTF">2015-12-11T17:46:00Z</dcterms:created>
  <dcterms:modified xsi:type="dcterms:W3CDTF">2023-10-26T08:28:22Z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88BE719B23E141FC919093CB9B5ADDCF</vt:lpwstr>
  </property>
  <property fmtid="{D5CDD505-2E9C-101B-9397-08002B2CF9AE}" pid="3" name="KSOProductBuildVer">
    <vt:lpwstr>2052-11.1.0.12313</vt:lpwstr>
  </property>
</Properties>
</file>